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3998" r:id="rId2"/>
    <p:sldMasterId id="2147484784" r:id="rId3"/>
  </p:sldMasterIdLst>
  <p:notesMasterIdLst>
    <p:notesMasterId r:id="rId25"/>
  </p:notesMasterIdLst>
  <p:handoutMasterIdLst>
    <p:handoutMasterId r:id="rId26"/>
  </p:handoutMasterIdLst>
  <p:sldIdLst>
    <p:sldId id="327" r:id="rId4"/>
    <p:sldId id="329" r:id="rId5"/>
    <p:sldId id="330" r:id="rId6"/>
    <p:sldId id="336" r:id="rId7"/>
    <p:sldId id="337" r:id="rId8"/>
    <p:sldId id="340" r:id="rId9"/>
    <p:sldId id="332" r:id="rId10"/>
    <p:sldId id="312" r:id="rId11"/>
    <p:sldId id="317" r:id="rId12"/>
    <p:sldId id="314" r:id="rId13"/>
    <p:sldId id="318" r:id="rId14"/>
    <p:sldId id="339" r:id="rId15"/>
    <p:sldId id="316" r:id="rId16"/>
    <p:sldId id="338" r:id="rId17"/>
    <p:sldId id="320" r:id="rId18"/>
    <p:sldId id="321" r:id="rId19"/>
    <p:sldId id="324" r:id="rId20"/>
    <p:sldId id="323" r:id="rId21"/>
    <p:sldId id="274" r:id="rId22"/>
    <p:sldId id="342" r:id="rId23"/>
    <p:sldId id="335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0" autoAdjust="0"/>
    <p:restoredTop sz="88216" autoAdjust="0"/>
  </p:normalViewPr>
  <p:slideViewPr>
    <p:cSldViewPr>
      <p:cViewPr varScale="1">
        <p:scale>
          <a:sx n="103" d="100"/>
          <a:sy n="103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4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4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47000"/>
                    <a:shade val="95000"/>
                  </a:schemeClr>
                </a:solidFill>
                <a:round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87-44E4-A09F-89F8E4D66C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65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87-44E4-A09F-89F8E4D66C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2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2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2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2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87-44E4-A09F-89F8E4D66C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A87-44E4-A09F-89F8E4D66CE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83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3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3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3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A87-44E4-A09F-89F8E4D66CE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65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A87-44E4-A09F-89F8E4D66CE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4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4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4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48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A87-44E4-A09F-89F8E4D66CEA}"/>
              </c:ext>
            </c:extLst>
          </c:dPt>
          <c:dLbls>
            <c:delete val="1"/>
          </c:dLbls>
          <c:val>
            <c:numRef>
              <c:f>Sheet1!$B$2:$B$8</c:f>
              <c:numCache>
                <c:formatCode>General</c:formatCode>
                <c:ptCount val="7"/>
                <c:pt idx="0">
                  <c:v>14.3</c:v>
                </c:pt>
                <c:pt idx="1">
                  <c:v>14.3</c:v>
                </c:pt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  <c:pt idx="6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A87-44E4-A09F-89F8E4D66CEA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Adjudicate</c:v>
                      </c:pt>
                      <c:pt idx="1">
                        <c:v>Investigate</c:v>
                      </c:pt>
                      <c:pt idx="2">
                        <c:v>Inspect</c:v>
                      </c:pt>
                      <c:pt idx="3">
                        <c:v>Examine</c:v>
                      </c:pt>
                      <c:pt idx="4">
                        <c:v>Audit</c:v>
                      </c:pt>
                      <c:pt idx="5">
                        <c:v>Educate</c:v>
                      </c:pt>
                      <c:pt idx="6">
                        <c:v>Litigate</c:v>
                      </c:pt>
                    </c:strCache>
                  </c:strRef>
                </c15:cat>
              </c15:filteredCategoryTitle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4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4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47000"/>
                    <a:shade val="95000"/>
                  </a:schemeClr>
                </a:solidFill>
                <a:round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9C-42BD-B496-4CDA0B64A4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65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9C-42BD-B496-4CDA0B64A41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2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2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2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2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9C-42BD-B496-4CDA0B64A41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9C-42BD-B496-4CDA0B64A41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83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3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3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3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9C-42BD-B496-4CDA0B64A41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65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9C-42BD-B496-4CDA0B64A41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4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4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4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48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29C-42BD-B496-4CDA0B64A41E}"/>
              </c:ext>
            </c:extLst>
          </c:dPt>
          <c:dLbls>
            <c:delete val="1"/>
          </c:dLbls>
          <c:val>
            <c:numRef>
              <c:f>Sheet1!$B$2:$B$8</c:f>
              <c:numCache>
                <c:formatCode>General</c:formatCode>
                <c:ptCount val="7"/>
                <c:pt idx="0">
                  <c:v>14.3</c:v>
                </c:pt>
                <c:pt idx="1">
                  <c:v>14.3</c:v>
                </c:pt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  <c:pt idx="6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29C-42BD-B496-4CDA0B64A41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Adjudicate</c:v>
                      </c:pt>
                      <c:pt idx="1">
                        <c:v>Investigate</c:v>
                      </c:pt>
                      <c:pt idx="2">
                        <c:v>Inspect</c:v>
                      </c:pt>
                      <c:pt idx="3">
                        <c:v>Examine</c:v>
                      </c:pt>
                      <c:pt idx="4">
                        <c:v>Audit</c:v>
                      </c:pt>
                      <c:pt idx="5">
                        <c:v>Educate</c:v>
                      </c:pt>
                      <c:pt idx="6">
                        <c:v>Litigate</c:v>
                      </c:pt>
                    </c:strCache>
                  </c:strRef>
                </c15:cat>
              </c15:filteredCategoryTitle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4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4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47000"/>
                    <a:shade val="95000"/>
                  </a:schemeClr>
                </a:solidFill>
                <a:round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0F-48CD-985F-40F874C3B07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65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0F-48CD-985F-40F874C3B07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2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2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2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2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0F-48CD-985F-40F874C3B07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0F-48CD-985F-40F874C3B07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83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3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3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3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0F-48CD-985F-40F874C3B07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65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0F-48CD-985F-40F874C3B07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4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4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4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48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B0F-48CD-985F-40F874C3B077}"/>
              </c:ext>
            </c:extLst>
          </c:dPt>
          <c:dLbls>
            <c:delete val="1"/>
          </c:dLbls>
          <c:val>
            <c:numRef>
              <c:f>Sheet1!$B$2:$B$7</c:f>
              <c:numCache>
                <c:formatCode>General</c:formatCode>
                <c:ptCount val="6"/>
                <c:pt idx="0">
                  <c:v>14.3</c:v>
                </c:pt>
                <c:pt idx="1">
                  <c:v>14.3</c:v>
                </c:pt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B0F-48CD-985F-40F874C3B077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Investigate</c:v>
                      </c:pt>
                      <c:pt idx="1">
                        <c:v>Inspect</c:v>
                      </c:pt>
                      <c:pt idx="2">
                        <c:v>Examine</c:v>
                      </c:pt>
                      <c:pt idx="3">
                        <c:v>Audit</c:v>
                      </c:pt>
                      <c:pt idx="4">
                        <c:v>Educate</c:v>
                      </c:pt>
                      <c:pt idx="5">
                        <c:v>Litigate</c:v>
                      </c:pt>
                    </c:strCache>
                  </c:strRef>
                </c15:cat>
              </c15:filteredCategoryTitle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4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4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47000"/>
                    <a:shade val="95000"/>
                  </a:schemeClr>
                </a:solidFill>
                <a:round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95-485B-8860-44E484F00FA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65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95-485B-8860-44E484F00FA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2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2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2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2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95-485B-8860-44E484F00FA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95-485B-8860-44E484F00FA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83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3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3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3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95-485B-8860-44E484F00FA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65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65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65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95-485B-8860-44E484F00FA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4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4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4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48000"/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95-485B-8860-44E484F00FA7}"/>
              </c:ext>
            </c:extLst>
          </c:dPt>
          <c:dLbls>
            <c:delete val="1"/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995-485B-8860-44E484F00FA7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Adjudicate</c:v>
                      </c:pt>
                    </c:strCache>
                  </c:strRef>
                </c15:cat>
              </c15:filteredCategoryTitle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789C4-23C8-4BA0-9D67-E4282B3865C2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70F616-0244-46D5-BA29-F71E49084AF9}">
      <dgm:prSet phldrT="[Text]" custT="1"/>
      <dgm:spPr/>
      <dgm:t>
        <a:bodyPr/>
        <a:lstStyle/>
        <a:p>
          <a:endParaRPr lang="en-US" sz="1400" dirty="0"/>
        </a:p>
      </dgm:t>
    </dgm:pt>
    <dgm:pt modelId="{607F101D-D972-46E4-B5CA-9A1893A4FEB0}" type="parTrans" cxnId="{A7EDC903-CE48-460D-A546-19287A25517B}">
      <dgm:prSet/>
      <dgm:spPr/>
      <dgm:t>
        <a:bodyPr/>
        <a:lstStyle/>
        <a:p>
          <a:endParaRPr lang="en-US" sz="1400"/>
        </a:p>
      </dgm:t>
    </dgm:pt>
    <dgm:pt modelId="{AD5360D1-377E-4B34-8FCF-DDE8BF686DD2}" type="sibTrans" cxnId="{A7EDC903-CE48-460D-A546-19287A25517B}">
      <dgm:prSet/>
      <dgm:spPr/>
      <dgm:t>
        <a:bodyPr/>
        <a:lstStyle/>
        <a:p>
          <a:endParaRPr lang="en-US" sz="1400"/>
        </a:p>
      </dgm:t>
    </dgm:pt>
    <dgm:pt modelId="{F1DC8DD9-DED8-47F2-BD1B-2BA0A706910F}">
      <dgm:prSet custT="1"/>
      <dgm:spPr/>
      <dgm:t>
        <a:bodyPr/>
        <a:lstStyle/>
        <a:p>
          <a:endParaRPr lang="en-US" sz="1400" dirty="0"/>
        </a:p>
      </dgm:t>
    </dgm:pt>
    <dgm:pt modelId="{C5B3B89F-5C1E-46D5-8E93-FBF3D8338401}" type="parTrans" cxnId="{459160BE-B346-406A-A3EA-824C1D70261D}">
      <dgm:prSet/>
      <dgm:spPr/>
      <dgm:t>
        <a:bodyPr/>
        <a:lstStyle/>
        <a:p>
          <a:endParaRPr lang="en-US" sz="1400"/>
        </a:p>
      </dgm:t>
    </dgm:pt>
    <dgm:pt modelId="{A223FCEA-9032-4B44-84C7-77936A109FDC}" type="sibTrans" cxnId="{459160BE-B346-406A-A3EA-824C1D70261D}">
      <dgm:prSet/>
      <dgm:spPr/>
      <dgm:t>
        <a:bodyPr/>
        <a:lstStyle/>
        <a:p>
          <a:endParaRPr lang="en-US" sz="1400"/>
        </a:p>
      </dgm:t>
    </dgm:pt>
    <dgm:pt modelId="{89865CEB-EB79-41BF-9FCD-E888E2FDC6DC}">
      <dgm:prSet custT="1"/>
      <dgm:spPr/>
      <dgm:t>
        <a:bodyPr/>
        <a:lstStyle/>
        <a:p>
          <a:endParaRPr lang="en-US" sz="1400" dirty="0"/>
        </a:p>
      </dgm:t>
    </dgm:pt>
    <dgm:pt modelId="{88BFB58F-C016-4BD3-AE5E-833A006A61B5}" type="parTrans" cxnId="{55499F9E-9B02-415A-93CE-2ABB5D5B2B92}">
      <dgm:prSet/>
      <dgm:spPr/>
      <dgm:t>
        <a:bodyPr/>
        <a:lstStyle/>
        <a:p>
          <a:endParaRPr lang="en-US" sz="1400"/>
        </a:p>
      </dgm:t>
    </dgm:pt>
    <dgm:pt modelId="{ED658A09-8165-4D13-BEEE-2804A0EE38F0}" type="sibTrans" cxnId="{55499F9E-9B02-415A-93CE-2ABB5D5B2B92}">
      <dgm:prSet/>
      <dgm:spPr/>
      <dgm:t>
        <a:bodyPr/>
        <a:lstStyle/>
        <a:p>
          <a:endParaRPr lang="en-US" sz="1400"/>
        </a:p>
      </dgm:t>
    </dgm:pt>
    <dgm:pt modelId="{1A7EFE46-956E-4FDD-96C4-6C64B4C2AF5C}">
      <dgm:prSet custT="1"/>
      <dgm:spPr/>
      <dgm:t>
        <a:bodyPr/>
        <a:lstStyle/>
        <a:p>
          <a:endParaRPr lang="en-US" sz="1400" dirty="0"/>
        </a:p>
      </dgm:t>
    </dgm:pt>
    <dgm:pt modelId="{E5C39E32-54CC-42F1-8303-4129C0783AB0}" type="parTrans" cxnId="{22892CE6-28C1-4C25-B5B7-1095CDF486AE}">
      <dgm:prSet/>
      <dgm:spPr/>
      <dgm:t>
        <a:bodyPr/>
        <a:lstStyle/>
        <a:p>
          <a:endParaRPr lang="en-US" sz="1400"/>
        </a:p>
      </dgm:t>
    </dgm:pt>
    <dgm:pt modelId="{5642CAA7-3A88-4FE3-811B-9114DE23BECC}" type="sibTrans" cxnId="{22892CE6-28C1-4C25-B5B7-1095CDF486AE}">
      <dgm:prSet/>
      <dgm:spPr/>
      <dgm:t>
        <a:bodyPr/>
        <a:lstStyle/>
        <a:p>
          <a:endParaRPr lang="en-US" sz="1400"/>
        </a:p>
      </dgm:t>
    </dgm:pt>
    <dgm:pt modelId="{8D569967-C152-4979-888B-585EF382D7DE}">
      <dgm:prSet custT="1"/>
      <dgm:spPr/>
      <dgm:t>
        <a:bodyPr/>
        <a:lstStyle/>
        <a:p>
          <a:endParaRPr lang="en-US" sz="1400" dirty="0"/>
        </a:p>
      </dgm:t>
    </dgm:pt>
    <dgm:pt modelId="{DC806645-F3F6-47CA-9720-FD822DEF4D82}" type="parTrans" cxnId="{970780F9-6E91-409A-8881-7F7C17397BF1}">
      <dgm:prSet/>
      <dgm:spPr/>
      <dgm:t>
        <a:bodyPr/>
        <a:lstStyle/>
        <a:p>
          <a:endParaRPr lang="en-US" sz="1400"/>
        </a:p>
      </dgm:t>
    </dgm:pt>
    <dgm:pt modelId="{A325355B-2A75-44A1-AC0E-9C171AC46EC3}" type="sibTrans" cxnId="{970780F9-6E91-409A-8881-7F7C17397BF1}">
      <dgm:prSet/>
      <dgm:spPr/>
      <dgm:t>
        <a:bodyPr/>
        <a:lstStyle/>
        <a:p>
          <a:endParaRPr lang="en-US" sz="1400"/>
        </a:p>
      </dgm:t>
    </dgm:pt>
    <dgm:pt modelId="{644D41A0-E1BC-4A59-A632-BB5AFC77827C}">
      <dgm:prSet phldrT="[Text]" custT="1"/>
      <dgm:spPr/>
      <dgm:t>
        <a:bodyPr/>
        <a:lstStyle/>
        <a:p>
          <a:r>
            <a:rPr lang="en-US" sz="1400" dirty="0"/>
            <a:t>Relay Service</a:t>
          </a:r>
        </a:p>
      </dgm:t>
    </dgm:pt>
    <dgm:pt modelId="{1322C206-5CFD-42D2-B00B-D8562E60DF07}" type="parTrans" cxnId="{AC90500C-C4AA-443B-AB55-5CE5938B405D}">
      <dgm:prSet/>
      <dgm:spPr/>
      <dgm:t>
        <a:bodyPr/>
        <a:lstStyle/>
        <a:p>
          <a:endParaRPr lang="en-US" sz="1400"/>
        </a:p>
      </dgm:t>
    </dgm:pt>
    <dgm:pt modelId="{F8D70C8A-6E41-4710-896B-AFD87018B503}" type="sibTrans" cxnId="{AC90500C-C4AA-443B-AB55-5CE5938B405D}">
      <dgm:prSet/>
      <dgm:spPr/>
      <dgm:t>
        <a:bodyPr/>
        <a:lstStyle/>
        <a:p>
          <a:endParaRPr lang="en-US" sz="1400"/>
        </a:p>
      </dgm:t>
    </dgm:pt>
    <dgm:pt modelId="{C624BF13-DED6-4E0C-B41B-50BBB99B6455}">
      <dgm:prSet custT="1"/>
      <dgm:spPr/>
      <dgm:t>
        <a:bodyPr/>
        <a:lstStyle/>
        <a:p>
          <a:r>
            <a:rPr lang="en-US" sz="1400" dirty="0"/>
            <a:t>SC Equipment Distribution Program</a:t>
          </a:r>
        </a:p>
      </dgm:t>
    </dgm:pt>
    <dgm:pt modelId="{81D6F588-6614-4000-921B-4FDC3AA761E6}" type="parTrans" cxnId="{06478E12-2512-45E8-A592-9628031B4743}">
      <dgm:prSet/>
      <dgm:spPr/>
      <dgm:t>
        <a:bodyPr/>
        <a:lstStyle/>
        <a:p>
          <a:endParaRPr lang="en-US" sz="1400"/>
        </a:p>
      </dgm:t>
    </dgm:pt>
    <dgm:pt modelId="{25D4B700-4F48-4E89-9BCA-58EF2C28A9B5}" type="sibTrans" cxnId="{06478E12-2512-45E8-A592-9628031B4743}">
      <dgm:prSet/>
      <dgm:spPr/>
      <dgm:t>
        <a:bodyPr/>
        <a:lstStyle/>
        <a:p>
          <a:endParaRPr lang="en-US" sz="1400"/>
        </a:p>
      </dgm:t>
    </dgm:pt>
    <dgm:pt modelId="{D7D68481-1394-4FAC-98E2-80EC658EDE8C}">
      <dgm:prSet custT="1"/>
      <dgm:spPr/>
      <dgm:t>
        <a:bodyPr/>
        <a:lstStyle/>
        <a:p>
          <a:r>
            <a:rPr lang="en-US" sz="1400" dirty="0"/>
            <a:t>Closed Captioning of the General Assembly</a:t>
          </a:r>
        </a:p>
      </dgm:t>
    </dgm:pt>
    <dgm:pt modelId="{DE2E61D9-CDC5-4E7E-8EEE-84AB0C8560FD}" type="parTrans" cxnId="{60469229-5B6B-4EC3-BF27-D8FA1D992639}">
      <dgm:prSet/>
      <dgm:spPr/>
      <dgm:t>
        <a:bodyPr/>
        <a:lstStyle/>
        <a:p>
          <a:endParaRPr lang="en-US" sz="1400"/>
        </a:p>
      </dgm:t>
    </dgm:pt>
    <dgm:pt modelId="{1B83AEC9-D7CB-443F-99A2-451DDF608580}" type="sibTrans" cxnId="{60469229-5B6B-4EC3-BF27-D8FA1D992639}">
      <dgm:prSet/>
      <dgm:spPr/>
      <dgm:t>
        <a:bodyPr/>
        <a:lstStyle/>
        <a:p>
          <a:endParaRPr lang="en-US" sz="1400"/>
        </a:p>
      </dgm:t>
    </dgm:pt>
    <dgm:pt modelId="{5BD0407F-A5C7-4E08-9BC8-D9DD8293C6DE}">
      <dgm:prSet custT="1"/>
      <dgm:spPr/>
      <dgm:t>
        <a:bodyPr/>
        <a:lstStyle/>
        <a:p>
          <a:r>
            <a:rPr lang="en-US" sz="1400" dirty="0"/>
            <a:t>Real-time Closed Captioning of Local News Broadcasts</a:t>
          </a:r>
        </a:p>
      </dgm:t>
    </dgm:pt>
    <dgm:pt modelId="{5B10E4B7-9E2B-4030-8507-D846D88F77FE}" type="parTrans" cxnId="{41FE54CC-0C58-4868-9C10-006AE87DC35A}">
      <dgm:prSet/>
      <dgm:spPr/>
      <dgm:t>
        <a:bodyPr/>
        <a:lstStyle/>
        <a:p>
          <a:endParaRPr lang="en-US" sz="1400"/>
        </a:p>
      </dgm:t>
    </dgm:pt>
    <dgm:pt modelId="{43531E1A-5038-493B-A1D3-3D8C6C316452}" type="sibTrans" cxnId="{41FE54CC-0C58-4868-9C10-006AE87DC35A}">
      <dgm:prSet/>
      <dgm:spPr/>
      <dgm:t>
        <a:bodyPr/>
        <a:lstStyle/>
        <a:p>
          <a:endParaRPr lang="en-US" sz="1400"/>
        </a:p>
      </dgm:t>
    </dgm:pt>
    <dgm:pt modelId="{792A6388-EE13-4AF9-9747-4103D9E2E252}" type="pres">
      <dgm:prSet presAssocID="{B8B789C4-23C8-4BA0-9D67-E4282B3865C2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D88688-9F14-44A1-8D3D-6CE8E8D28AB6}" type="pres">
      <dgm:prSet presAssocID="{5770F616-0244-46D5-BA29-F71E49084AF9}" presName="linNode" presStyleCnt="0"/>
      <dgm:spPr/>
    </dgm:pt>
    <dgm:pt modelId="{AC37640E-39F2-4E61-9C89-EB635984485F}" type="pres">
      <dgm:prSet presAssocID="{5770F616-0244-46D5-BA29-F71E49084AF9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35E02-3640-4B84-A826-5810D2A6620B}" type="pres">
      <dgm:prSet presAssocID="{5770F616-0244-46D5-BA29-F71E49084AF9}" presName="bracket" presStyleLbl="parChTrans1D1" presStyleIdx="0" presStyleCnt="5"/>
      <dgm:spPr>
        <a:solidFill>
          <a:schemeClr val="bg1"/>
        </a:solidFill>
        <a:ln>
          <a:solidFill>
            <a:schemeClr val="bg1"/>
          </a:solidFill>
        </a:ln>
      </dgm:spPr>
    </dgm:pt>
    <dgm:pt modelId="{2FB1DE61-A457-4A65-9EEB-38DCE997FB2F}" type="pres">
      <dgm:prSet presAssocID="{5770F616-0244-46D5-BA29-F71E49084AF9}" presName="spH" presStyleCnt="0"/>
      <dgm:spPr/>
    </dgm:pt>
    <dgm:pt modelId="{73B734E9-BBE8-489F-86B3-A6DC0FE1D882}" type="pres">
      <dgm:prSet presAssocID="{5770F616-0244-46D5-BA29-F71E49084AF9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FF47D-48F4-4E76-8D8D-451879AE4F97}" type="pres">
      <dgm:prSet presAssocID="{AD5360D1-377E-4B34-8FCF-DDE8BF686DD2}" presName="spV" presStyleCnt="0"/>
      <dgm:spPr/>
    </dgm:pt>
    <dgm:pt modelId="{A8BE0C70-04D1-4E39-BFC9-B648C5BE48B3}" type="pres">
      <dgm:prSet presAssocID="{F1DC8DD9-DED8-47F2-BD1B-2BA0A706910F}" presName="linNode" presStyleCnt="0"/>
      <dgm:spPr/>
    </dgm:pt>
    <dgm:pt modelId="{D33030AF-94DC-4189-A519-C2D9272CD981}" type="pres">
      <dgm:prSet presAssocID="{F1DC8DD9-DED8-47F2-BD1B-2BA0A706910F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736EB-0C3C-48AC-824E-931C81A3CD8B}" type="pres">
      <dgm:prSet presAssocID="{F1DC8DD9-DED8-47F2-BD1B-2BA0A706910F}" presName="bracket" presStyleLbl="parChTrans1D1" presStyleIdx="1" presStyleCnt="5"/>
      <dgm:spPr>
        <a:ln>
          <a:solidFill>
            <a:schemeClr val="bg1"/>
          </a:solidFill>
        </a:ln>
      </dgm:spPr>
    </dgm:pt>
    <dgm:pt modelId="{C9C4C04C-3E07-4593-9703-A5292C9513E7}" type="pres">
      <dgm:prSet presAssocID="{F1DC8DD9-DED8-47F2-BD1B-2BA0A706910F}" presName="spH" presStyleCnt="0"/>
      <dgm:spPr/>
    </dgm:pt>
    <dgm:pt modelId="{353111A1-BC88-4157-AD80-81A62938C8E4}" type="pres">
      <dgm:prSet presAssocID="{F1DC8DD9-DED8-47F2-BD1B-2BA0A706910F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7069B-76B2-4462-945E-F36362993EE0}" type="pres">
      <dgm:prSet presAssocID="{A223FCEA-9032-4B44-84C7-77936A109FDC}" presName="spV" presStyleCnt="0"/>
      <dgm:spPr/>
    </dgm:pt>
    <dgm:pt modelId="{413BB907-1937-46C8-A484-92A0B97951CD}" type="pres">
      <dgm:prSet presAssocID="{89865CEB-EB79-41BF-9FCD-E888E2FDC6DC}" presName="linNode" presStyleCnt="0"/>
      <dgm:spPr/>
    </dgm:pt>
    <dgm:pt modelId="{0733C025-4925-4125-ABA0-799717DC190D}" type="pres">
      <dgm:prSet presAssocID="{89865CEB-EB79-41BF-9FCD-E888E2FDC6DC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DF30E-DE91-4874-B23E-7C429EF0F3FE}" type="pres">
      <dgm:prSet presAssocID="{89865CEB-EB79-41BF-9FCD-E888E2FDC6DC}" presName="bracket" presStyleLbl="parChTrans1D1" presStyleIdx="2" presStyleCnt="5"/>
      <dgm:spPr>
        <a:ln>
          <a:solidFill>
            <a:schemeClr val="bg1"/>
          </a:solidFill>
        </a:ln>
      </dgm:spPr>
    </dgm:pt>
    <dgm:pt modelId="{F1907716-FA4A-4A3F-BF5F-E1B66BF673A2}" type="pres">
      <dgm:prSet presAssocID="{89865CEB-EB79-41BF-9FCD-E888E2FDC6DC}" presName="spH" presStyleCnt="0"/>
      <dgm:spPr/>
    </dgm:pt>
    <dgm:pt modelId="{E78AB5BB-9D57-4F68-96CE-D10DA956C91D}" type="pres">
      <dgm:prSet presAssocID="{89865CEB-EB79-41BF-9FCD-E888E2FDC6DC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E7143-2F59-4A8E-AE28-4959EE2E2D22}" type="pres">
      <dgm:prSet presAssocID="{ED658A09-8165-4D13-BEEE-2804A0EE38F0}" presName="spV" presStyleCnt="0"/>
      <dgm:spPr/>
    </dgm:pt>
    <dgm:pt modelId="{B248AF81-A7A9-4C00-B05C-C57480DC90ED}" type="pres">
      <dgm:prSet presAssocID="{1A7EFE46-956E-4FDD-96C4-6C64B4C2AF5C}" presName="linNode" presStyleCnt="0"/>
      <dgm:spPr/>
    </dgm:pt>
    <dgm:pt modelId="{B6DE1019-8CBB-423A-A19D-E1FD5EE7B779}" type="pres">
      <dgm:prSet presAssocID="{1A7EFE46-956E-4FDD-96C4-6C64B4C2AF5C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ECD52-E80C-450E-A6D6-7F38112992D0}" type="pres">
      <dgm:prSet presAssocID="{1A7EFE46-956E-4FDD-96C4-6C64B4C2AF5C}" presName="bracket" presStyleLbl="parChTrans1D1" presStyleIdx="3" presStyleCnt="5"/>
      <dgm:spPr>
        <a:ln>
          <a:solidFill>
            <a:schemeClr val="bg1"/>
          </a:solidFill>
        </a:ln>
      </dgm:spPr>
    </dgm:pt>
    <dgm:pt modelId="{9B6B34D6-CE1A-499C-A8DE-A1787EFBF7EB}" type="pres">
      <dgm:prSet presAssocID="{1A7EFE46-956E-4FDD-96C4-6C64B4C2AF5C}" presName="spH" presStyleCnt="0"/>
      <dgm:spPr/>
    </dgm:pt>
    <dgm:pt modelId="{88A51BEB-66B4-49A1-8525-A6E4289F11CF}" type="pres">
      <dgm:prSet presAssocID="{1A7EFE46-956E-4FDD-96C4-6C64B4C2AF5C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84708-E23F-4707-9522-5C841DD7DEBE}" type="pres">
      <dgm:prSet presAssocID="{5642CAA7-3A88-4FE3-811B-9114DE23BECC}" presName="spV" presStyleCnt="0"/>
      <dgm:spPr/>
    </dgm:pt>
    <dgm:pt modelId="{E42A8F12-D539-4203-B741-3F3A3FDA15D1}" type="pres">
      <dgm:prSet presAssocID="{8D569967-C152-4979-888B-585EF382D7DE}" presName="linNode" presStyleCnt="0"/>
      <dgm:spPr/>
    </dgm:pt>
    <dgm:pt modelId="{E57E78ED-FCBC-402D-9CB6-AE87FB8F9C5F}" type="pres">
      <dgm:prSet presAssocID="{8D569967-C152-4979-888B-585EF382D7DE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BAC4A-B816-493C-B546-B108AA8BB8F2}" type="pres">
      <dgm:prSet presAssocID="{8D569967-C152-4979-888B-585EF382D7DE}" presName="bracket" presStyleLbl="parChTrans1D1" presStyleIdx="4" presStyleCnt="5"/>
      <dgm:spPr>
        <a:ln>
          <a:solidFill>
            <a:schemeClr val="bg1"/>
          </a:solidFill>
        </a:ln>
      </dgm:spPr>
    </dgm:pt>
    <dgm:pt modelId="{2FD8D257-A022-4171-BB7F-C6170571665D}" type="pres">
      <dgm:prSet presAssocID="{8D569967-C152-4979-888B-585EF382D7DE}" presName="spH" presStyleCnt="0"/>
      <dgm:spPr/>
    </dgm:pt>
  </dgm:ptLst>
  <dgm:cxnLst>
    <dgm:cxn modelId="{F556347B-A77B-4F9C-82D5-E0F31C72D2E3}" type="presOf" srcId="{5BD0407F-A5C7-4E08-9BC8-D9DD8293C6DE}" destId="{88A51BEB-66B4-49A1-8525-A6E4289F11CF}" srcOrd="0" destOrd="0" presId="urn:diagrams.loki3.com/BracketList+Icon"/>
    <dgm:cxn modelId="{55499F9E-9B02-415A-93CE-2ABB5D5B2B92}" srcId="{B8B789C4-23C8-4BA0-9D67-E4282B3865C2}" destId="{89865CEB-EB79-41BF-9FCD-E888E2FDC6DC}" srcOrd="2" destOrd="0" parTransId="{88BFB58F-C016-4BD3-AE5E-833A006A61B5}" sibTransId="{ED658A09-8165-4D13-BEEE-2804A0EE38F0}"/>
    <dgm:cxn modelId="{02CA6A7C-4029-4901-9D0C-E49CFBBC112C}" type="presOf" srcId="{1A7EFE46-956E-4FDD-96C4-6C64B4C2AF5C}" destId="{B6DE1019-8CBB-423A-A19D-E1FD5EE7B779}" srcOrd="0" destOrd="0" presId="urn:diagrams.loki3.com/BracketList+Icon"/>
    <dgm:cxn modelId="{63CCCE3E-61F1-45E5-B5CF-3BE5E4C1235A}" type="presOf" srcId="{8D569967-C152-4979-888B-585EF382D7DE}" destId="{E57E78ED-FCBC-402D-9CB6-AE87FB8F9C5F}" srcOrd="0" destOrd="0" presId="urn:diagrams.loki3.com/BracketList+Icon"/>
    <dgm:cxn modelId="{06478E12-2512-45E8-A592-9628031B4743}" srcId="{F1DC8DD9-DED8-47F2-BD1B-2BA0A706910F}" destId="{C624BF13-DED6-4E0C-B41B-50BBB99B6455}" srcOrd="0" destOrd="0" parTransId="{81D6F588-6614-4000-921B-4FDC3AA761E6}" sibTransId="{25D4B700-4F48-4E89-9BCA-58EF2C28A9B5}"/>
    <dgm:cxn modelId="{997DD4B1-5AFF-44B7-AF92-84B12CA0E43D}" type="presOf" srcId="{B8B789C4-23C8-4BA0-9D67-E4282B3865C2}" destId="{792A6388-EE13-4AF9-9747-4103D9E2E252}" srcOrd="0" destOrd="0" presId="urn:diagrams.loki3.com/BracketList+Icon"/>
    <dgm:cxn modelId="{A7EDC903-CE48-460D-A546-19287A25517B}" srcId="{B8B789C4-23C8-4BA0-9D67-E4282B3865C2}" destId="{5770F616-0244-46D5-BA29-F71E49084AF9}" srcOrd="0" destOrd="0" parTransId="{607F101D-D972-46E4-B5CA-9A1893A4FEB0}" sibTransId="{AD5360D1-377E-4B34-8FCF-DDE8BF686DD2}"/>
    <dgm:cxn modelId="{AC90500C-C4AA-443B-AB55-5CE5938B405D}" srcId="{5770F616-0244-46D5-BA29-F71E49084AF9}" destId="{644D41A0-E1BC-4A59-A632-BB5AFC77827C}" srcOrd="0" destOrd="0" parTransId="{1322C206-5CFD-42D2-B00B-D8562E60DF07}" sibTransId="{F8D70C8A-6E41-4710-896B-AFD87018B503}"/>
    <dgm:cxn modelId="{88DB0802-97FB-4830-865A-F846FA361E64}" type="presOf" srcId="{5770F616-0244-46D5-BA29-F71E49084AF9}" destId="{AC37640E-39F2-4E61-9C89-EB635984485F}" srcOrd="0" destOrd="0" presId="urn:diagrams.loki3.com/BracketList+Icon"/>
    <dgm:cxn modelId="{1191B530-1348-4DAE-88D4-6E417479586B}" type="presOf" srcId="{D7D68481-1394-4FAC-98E2-80EC658EDE8C}" destId="{E78AB5BB-9D57-4F68-96CE-D10DA956C91D}" srcOrd="0" destOrd="0" presId="urn:diagrams.loki3.com/BracketList+Icon"/>
    <dgm:cxn modelId="{459160BE-B346-406A-A3EA-824C1D70261D}" srcId="{B8B789C4-23C8-4BA0-9D67-E4282B3865C2}" destId="{F1DC8DD9-DED8-47F2-BD1B-2BA0A706910F}" srcOrd="1" destOrd="0" parTransId="{C5B3B89F-5C1E-46D5-8E93-FBF3D8338401}" sibTransId="{A223FCEA-9032-4B44-84C7-77936A109FDC}"/>
    <dgm:cxn modelId="{60469229-5B6B-4EC3-BF27-D8FA1D992639}" srcId="{89865CEB-EB79-41BF-9FCD-E888E2FDC6DC}" destId="{D7D68481-1394-4FAC-98E2-80EC658EDE8C}" srcOrd="0" destOrd="0" parTransId="{DE2E61D9-CDC5-4E7E-8EEE-84AB0C8560FD}" sibTransId="{1B83AEC9-D7CB-443F-99A2-451DDF608580}"/>
    <dgm:cxn modelId="{22892CE6-28C1-4C25-B5B7-1095CDF486AE}" srcId="{B8B789C4-23C8-4BA0-9D67-E4282B3865C2}" destId="{1A7EFE46-956E-4FDD-96C4-6C64B4C2AF5C}" srcOrd="3" destOrd="0" parTransId="{E5C39E32-54CC-42F1-8303-4129C0783AB0}" sibTransId="{5642CAA7-3A88-4FE3-811B-9114DE23BECC}"/>
    <dgm:cxn modelId="{62A795DC-92B5-40F8-9CEE-FFB61041D4D3}" type="presOf" srcId="{89865CEB-EB79-41BF-9FCD-E888E2FDC6DC}" destId="{0733C025-4925-4125-ABA0-799717DC190D}" srcOrd="0" destOrd="0" presId="urn:diagrams.loki3.com/BracketList+Icon"/>
    <dgm:cxn modelId="{E95EAAE3-0D12-4CDC-8C88-AFD38F1937BC}" type="presOf" srcId="{644D41A0-E1BC-4A59-A632-BB5AFC77827C}" destId="{73B734E9-BBE8-489F-86B3-A6DC0FE1D882}" srcOrd="0" destOrd="0" presId="urn:diagrams.loki3.com/BracketList+Icon"/>
    <dgm:cxn modelId="{41FE54CC-0C58-4868-9C10-006AE87DC35A}" srcId="{1A7EFE46-956E-4FDD-96C4-6C64B4C2AF5C}" destId="{5BD0407F-A5C7-4E08-9BC8-D9DD8293C6DE}" srcOrd="0" destOrd="0" parTransId="{5B10E4B7-9E2B-4030-8507-D846D88F77FE}" sibTransId="{43531E1A-5038-493B-A1D3-3D8C6C316452}"/>
    <dgm:cxn modelId="{0DED462D-2271-4E68-9715-59F54E9BBE26}" type="presOf" srcId="{F1DC8DD9-DED8-47F2-BD1B-2BA0A706910F}" destId="{D33030AF-94DC-4189-A519-C2D9272CD981}" srcOrd="0" destOrd="0" presId="urn:diagrams.loki3.com/BracketList+Icon"/>
    <dgm:cxn modelId="{970780F9-6E91-409A-8881-7F7C17397BF1}" srcId="{B8B789C4-23C8-4BA0-9D67-E4282B3865C2}" destId="{8D569967-C152-4979-888B-585EF382D7DE}" srcOrd="4" destOrd="0" parTransId="{DC806645-F3F6-47CA-9720-FD822DEF4D82}" sibTransId="{A325355B-2A75-44A1-AC0E-9C171AC46EC3}"/>
    <dgm:cxn modelId="{BF26E137-93A8-432D-8B2E-BB22087CB492}" type="presOf" srcId="{C624BF13-DED6-4E0C-B41B-50BBB99B6455}" destId="{353111A1-BC88-4157-AD80-81A62938C8E4}" srcOrd="0" destOrd="0" presId="urn:diagrams.loki3.com/BracketList+Icon"/>
    <dgm:cxn modelId="{5A0B6DFC-B1C0-40B8-A7C5-E9FC65A8EEF7}" type="presParOf" srcId="{792A6388-EE13-4AF9-9747-4103D9E2E252}" destId="{41D88688-9F14-44A1-8D3D-6CE8E8D28AB6}" srcOrd="0" destOrd="0" presId="urn:diagrams.loki3.com/BracketList+Icon"/>
    <dgm:cxn modelId="{3B03C0CA-5532-4022-B34D-299CE83E4BAB}" type="presParOf" srcId="{41D88688-9F14-44A1-8D3D-6CE8E8D28AB6}" destId="{AC37640E-39F2-4E61-9C89-EB635984485F}" srcOrd="0" destOrd="0" presId="urn:diagrams.loki3.com/BracketList+Icon"/>
    <dgm:cxn modelId="{381EDC0B-25A4-4943-BBDE-402751C87F82}" type="presParOf" srcId="{41D88688-9F14-44A1-8D3D-6CE8E8D28AB6}" destId="{13D35E02-3640-4B84-A826-5810D2A6620B}" srcOrd="1" destOrd="0" presId="urn:diagrams.loki3.com/BracketList+Icon"/>
    <dgm:cxn modelId="{4A97C7DD-EF01-4550-A4B3-F1B412167BD9}" type="presParOf" srcId="{41D88688-9F14-44A1-8D3D-6CE8E8D28AB6}" destId="{2FB1DE61-A457-4A65-9EEB-38DCE997FB2F}" srcOrd="2" destOrd="0" presId="urn:diagrams.loki3.com/BracketList+Icon"/>
    <dgm:cxn modelId="{CA9B1801-4B4E-448A-B8DF-5369281ED785}" type="presParOf" srcId="{41D88688-9F14-44A1-8D3D-6CE8E8D28AB6}" destId="{73B734E9-BBE8-489F-86B3-A6DC0FE1D882}" srcOrd="3" destOrd="0" presId="urn:diagrams.loki3.com/BracketList+Icon"/>
    <dgm:cxn modelId="{2BD3184B-5373-44DB-877D-18D4AFB2C381}" type="presParOf" srcId="{792A6388-EE13-4AF9-9747-4103D9E2E252}" destId="{BC9FF47D-48F4-4E76-8D8D-451879AE4F97}" srcOrd="1" destOrd="0" presId="urn:diagrams.loki3.com/BracketList+Icon"/>
    <dgm:cxn modelId="{88B30EA0-5FD8-4C3B-B233-9EDF0DF5A9F6}" type="presParOf" srcId="{792A6388-EE13-4AF9-9747-4103D9E2E252}" destId="{A8BE0C70-04D1-4E39-BFC9-B648C5BE48B3}" srcOrd="2" destOrd="0" presId="urn:diagrams.loki3.com/BracketList+Icon"/>
    <dgm:cxn modelId="{8110AEB1-BAB8-4C06-A5A7-7B7B3296CA43}" type="presParOf" srcId="{A8BE0C70-04D1-4E39-BFC9-B648C5BE48B3}" destId="{D33030AF-94DC-4189-A519-C2D9272CD981}" srcOrd="0" destOrd="0" presId="urn:diagrams.loki3.com/BracketList+Icon"/>
    <dgm:cxn modelId="{8DC5A1F9-0515-41E2-A2A4-5198254163B3}" type="presParOf" srcId="{A8BE0C70-04D1-4E39-BFC9-B648C5BE48B3}" destId="{2A6736EB-0C3C-48AC-824E-931C81A3CD8B}" srcOrd="1" destOrd="0" presId="urn:diagrams.loki3.com/BracketList+Icon"/>
    <dgm:cxn modelId="{CAF5954A-F492-433C-B3CE-F509ACFB0FE9}" type="presParOf" srcId="{A8BE0C70-04D1-4E39-BFC9-B648C5BE48B3}" destId="{C9C4C04C-3E07-4593-9703-A5292C9513E7}" srcOrd="2" destOrd="0" presId="urn:diagrams.loki3.com/BracketList+Icon"/>
    <dgm:cxn modelId="{714504C4-224C-41ED-A29D-DAAF30349E73}" type="presParOf" srcId="{A8BE0C70-04D1-4E39-BFC9-B648C5BE48B3}" destId="{353111A1-BC88-4157-AD80-81A62938C8E4}" srcOrd="3" destOrd="0" presId="urn:diagrams.loki3.com/BracketList+Icon"/>
    <dgm:cxn modelId="{6C817EC4-43BF-4F51-8A77-A03127F0D2DE}" type="presParOf" srcId="{792A6388-EE13-4AF9-9747-4103D9E2E252}" destId="{A7D7069B-76B2-4462-945E-F36362993EE0}" srcOrd="3" destOrd="0" presId="urn:diagrams.loki3.com/BracketList+Icon"/>
    <dgm:cxn modelId="{7F86C91A-474E-4EB0-BF9F-C471D9DD0CE5}" type="presParOf" srcId="{792A6388-EE13-4AF9-9747-4103D9E2E252}" destId="{413BB907-1937-46C8-A484-92A0B97951CD}" srcOrd="4" destOrd="0" presId="urn:diagrams.loki3.com/BracketList+Icon"/>
    <dgm:cxn modelId="{E83829AC-D6CB-4570-B82B-876FB2C942B6}" type="presParOf" srcId="{413BB907-1937-46C8-A484-92A0B97951CD}" destId="{0733C025-4925-4125-ABA0-799717DC190D}" srcOrd="0" destOrd="0" presId="urn:diagrams.loki3.com/BracketList+Icon"/>
    <dgm:cxn modelId="{EF4268B6-C6EF-4506-BFC4-82F4FC79853E}" type="presParOf" srcId="{413BB907-1937-46C8-A484-92A0B97951CD}" destId="{38DDF30E-DE91-4874-B23E-7C429EF0F3FE}" srcOrd="1" destOrd="0" presId="urn:diagrams.loki3.com/BracketList+Icon"/>
    <dgm:cxn modelId="{68C93B0D-F1C7-4754-AC03-63B01A6385B1}" type="presParOf" srcId="{413BB907-1937-46C8-A484-92A0B97951CD}" destId="{F1907716-FA4A-4A3F-BF5F-E1B66BF673A2}" srcOrd="2" destOrd="0" presId="urn:diagrams.loki3.com/BracketList+Icon"/>
    <dgm:cxn modelId="{B0D1EDE1-FBC5-474A-B412-F78AA9248BC9}" type="presParOf" srcId="{413BB907-1937-46C8-A484-92A0B97951CD}" destId="{E78AB5BB-9D57-4F68-96CE-D10DA956C91D}" srcOrd="3" destOrd="0" presId="urn:diagrams.loki3.com/BracketList+Icon"/>
    <dgm:cxn modelId="{DAB11629-0315-438E-B5D4-26C89F904A35}" type="presParOf" srcId="{792A6388-EE13-4AF9-9747-4103D9E2E252}" destId="{F9EE7143-2F59-4A8E-AE28-4959EE2E2D22}" srcOrd="5" destOrd="0" presId="urn:diagrams.loki3.com/BracketList+Icon"/>
    <dgm:cxn modelId="{78C09CB6-6ED1-47D7-8258-6851AD6DC0B6}" type="presParOf" srcId="{792A6388-EE13-4AF9-9747-4103D9E2E252}" destId="{B248AF81-A7A9-4C00-B05C-C57480DC90ED}" srcOrd="6" destOrd="0" presId="urn:diagrams.loki3.com/BracketList+Icon"/>
    <dgm:cxn modelId="{5A24D95F-6D97-40BA-AA60-F8A6EE9224EB}" type="presParOf" srcId="{B248AF81-A7A9-4C00-B05C-C57480DC90ED}" destId="{B6DE1019-8CBB-423A-A19D-E1FD5EE7B779}" srcOrd="0" destOrd="0" presId="urn:diagrams.loki3.com/BracketList+Icon"/>
    <dgm:cxn modelId="{3E82F30B-87C6-4C98-A892-AB2CB268E8D8}" type="presParOf" srcId="{B248AF81-A7A9-4C00-B05C-C57480DC90ED}" destId="{AA0ECD52-E80C-450E-A6D6-7F38112992D0}" srcOrd="1" destOrd="0" presId="urn:diagrams.loki3.com/BracketList+Icon"/>
    <dgm:cxn modelId="{4EA7E013-2FD6-4D00-AE08-A8E883B33A94}" type="presParOf" srcId="{B248AF81-A7A9-4C00-B05C-C57480DC90ED}" destId="{9B6B34D6-CE1A-499C-A8DE-A1787EFBF7EB}" srcOrd="2" destOrd="0" presId="urn:diagrams.loki3.com/BracketList+Icon"/>
    <dgm:cxn modelId="{CD1CC98A-0E89-47F0-BFC1-074D99A4F7F4}" type="presParOf" srcId="{B248AF81-A7A9-4C00-B05C-C57480DC90ED}" destId="{88A51BEB-66B4-49A1-8525-A6E4289F11CF}" srcOrd="3" destOrd="0" presId="urn:diagrams.loki3.com/BracketList+Icon"/>
    <dgm:cxn modelId="{F268394A-194D-49DD-9C4D-2796A1681EFF}" type="presParOf" srcId="{792A6388-EE13-4AF9-9747-4103D9E2E252}" destId="{26C84708-E23F-4707-9522-5C841DD7DEBE}" srcOrd="7" destOrd="0" presId="urn:diagrams.loki3.com/BracketList+Icon"/>
    <dgm:cxn modelId="{7141EF5F-8B9C-4C27-9F2F-9919BAE814F8}" type="presParOf" srcId="{792A6388-EE13-4AF9-9747-4103D9E2E252}" destId="{E42A8F12-D539-4203-B741-3F3A3FDA15D1}" srcOrd="8" destOrd="0" presId="urn:diagrams.loki3.com/BracketList+Icon"/>
    <dgm:cxn modelId="{83D8978B-86DE-4C95-89F7-E27678CAD742}" type="presParOf" srcId="{E42A8F12-D539-4203-B741-3F3A3FDA15D1}" destId="{E57E78ED-FCBC-402D-9CB6-AE87FB8F9C5F}" srcOrd="0" destOrd="0" presId="urn:diagrams.loki3.com/BracketList+Icon"/>
    <dgm:cxn modelId="{87D61840-3130-4A90-B768-99F706668DAF}" type="presParOf" srcId="{E42A8F12-D539-4203-B741-3F3A3FDA15D1}" destId="{F8BBAC4A-B816-493C-B546-B108AA8BB8F2}" srcOrd="1" destOrd="0" presId="urn:diagrams.loki3.com/BracketList+Icon"/>
    <dgm:cxn modelId="{493E734E-6E40-480A-BFC3-C72404A1CF0B}" type="presParOf" srcId="{E42A8F12-D539-4203-B741-3F3A3FDA15D1}" destId="{2FD8D257-A022-4171-BB7F-C6170571665D}" srcOrd="2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</cdr:x>
      <cdr:y>0.16875</cdr:y>
    </cdr:from>
    <cdr:to>
      <cdr:x>0.5</cdr:x>
      <cdr:y>0.24375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685800"/>
          <a:ext cx="1066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Litigate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84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6"/>
            <a:ext cx="303784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6"/>
            <a:ext cx="303784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16E11C-93FC-4788-821E-762BBA6CE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18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84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3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5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25"/>
            <a:ext cx="560832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35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6"/>
            <a:ext cx="303784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5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6"/>
            <a:ext cx="3037840" cy="46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AB6943-1F53-4571-A878-AF1C22502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6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94E1-EC4A-4B17-90A2-2EB98512B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24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Report—score was 48 out of 50.  ORS lost two points for the state not adopting federal civil penalty amount ($100,000 per day with a maximum of $1,000,000).  SC has currently has $10,000 per day and $500,000 maximum.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Program Evaluation—evaluates an agencies procedures, records, inspection activities and enforcement.  ORS received 109 out of 110.  ORS received a 1 point deduction for not using its fining authority.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9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Assisting Aiken Railway obtain a TIGER grant (U.S. Department of Transportation) to develop rural infrastructure. </a:t>
            </a: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528" indent="-2886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659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522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385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249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2112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76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39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9A74A3-4FAA-41A2-A65A-BD1DDF5D918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9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49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3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05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400" dirty="0"/>
              <a:t>Here is the layout of the energy plan development process.  I will discuss details in the following slides.  But here are the major components of the process:</a:t>
            </a:r>
          </a:p>
          <a:p>
            <a:pPr eaLnBrk="1" hangingPunct="1"/>
            <a:endParaRPr lang="en-US" altLang="en-US" sz="1400" dirty="0"/>
          </a:p>
          <a:p>
            <a:pPr eaLnBrk="1" hangingPunct="1">
              <a:buFontTx/>
              <a:buChar char="•"/>
            </a:pPr>
            <a:r>
              <a:rPr lang="en-US" altLang="en-US" sz="1000" dirty="0"/>
              <a:t>Steering Committee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/>
              <a:t>Phase I Work – Establish a baseline – to understand where we are today. 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/>
              <a:t>Public Engagement Sessions and Stakeholder Surveys used to supplement Phase I Work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/>
              <a:t>Phase II –  With reference to the baseline work - develop policy recommendations – Where do we go from here.  Identified 8 Top Tier recommendations.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/>
              <a:t>Steering Committee and Editorial Board step where we packaged the plan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/>
              <a:t>And finally, the plan was presented to the PURC in April 2017. We received their support to continue our work on the Energy Plan.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/>
              <a:t>Phase III - We are now in Phase III now and have assembled 8 study committees to address each of the Top Tier recommendations</a:t>
            </a:r>
          </a:p>
          <a:p>
            <a:pPr marL="630252" lvl="1" indent="-171596" eaLnBrk="1" hangingPunct="1">
              <a:buFontTx/>
              <a:buChar char="•"/>
            </a:pPr>
            <a:r>
              <a:rPr lang="en-US" altLang="en-US" sz="1000" dirty="0"/>
              <a:t>IRP Planning Process – Update our current process</a:t>
            </a:r>
          </a:p>
          <a:p>
            <a:pPr marL="630252" lvl="1" indent="-171596" eaLnBrk="1" hangingPunct="1">
              <a:buFontTx/>
              <a:buChar char="•"/>
            </a:pPr>
            <a:r>
              <a:rPr lang="en-US" altLang="en-US" sz="1000" dirty="0"/>
              <a:t>NG Infrastructure – How to expand NG service</a:t>
            </a:r>
          </a:p>
          <a:p>
            <a:pPr marL="630252" lvl="1" indent="-171596" eaLnBrk="1" hangingPunct="1">
              <a:buFontTx/>
              <a:buChar char="•"/>
            </a:pPr>
            <a:r>
              <a:rPr lang="en-US" altLang="en-US" sz="1000" dirty="0"/>
              <a:t>Energy Codes – Should SC automatically adopt updates</a:t>
            </a:r>
          </a:p>
          <a:p>
            <a:pPr marL="630252" lvl="1" indent="-171596" eaLnBrk="1" hangingPunct="1">
              <a:buFontTx/>
              <a:buChar char="•"/>
            </a:pPr>
            <a:r>
              <a:rPr lang="en-US" altLang="en-US" sz="1000" dirty="0"/>
              <a:t>Financing – How to find funds for energy upgrades</a:t>
            </a:r>
          </a:p>
          <a:p>
            <a:pPr marL="630252" lvl="1" indent="-171596" eaLnBrk="1" hangingPunct="1">
              <a:buFontTx/>
              <a:buChar char="•"/>
            </a:pPr>
            <a:r>
              <a:rPr lang="en-US" altLang="en-US" sz="1000" dirty="0"/>
              <a:t>Act 236 2.0 – What’s next for renewables in SC</a:t>
            </a:r>
          </a:p>
          <a:p>
            <a:pPr marL="630252" lvl="1" indent="-171596" eaLnBrk="1" hangingPunct="1">
              <a:buFontTx/>
              <a:buChar char="•"/>
            </a:pPr>
            <a:r>
              <a:rPr lang="en-US" altLang="en-US" sz="1000" dirty="0"/>
              <a:t>Environmental Equity – Economic development and the fair treatment of vulnerable communities </a:t>
            </a:r>
          </a:p>
          <a:p>
            <a:pPr marL="630252" lvl="1" indent="-171596" eaLnBrk="1" hangingPunct="1">
              <a:buFontTx/>
              <a:buChar char="•"/>
            </a:pPr>
            <a:r>
              <a:rPr lang="en-US" altLang="en-US" sz="1000" dirty="0"/>
              <a:t>Clean transportation – expand clean transportation in state fleets</a:t>
            </a:r>
          </a:p>
          <a:p>
            <a:pPr marL="630252" lvl="1" indent="-171596" eaLnBrk="1" hangingPunct="1">
              <a:buFontTx/>
              <a:buChar char="•"/>
            </a:pPr>
            <a:r>
              <a:rPr lang="en-US" altLang="en-US" sz="1000" dirty="0"/>
              <a:t>Energy Audit – How to streamline the process for state agencies that want to perform energy audits</a:t>
            </a:r>
          </a:p>
          <a:p>
            <a:pPr marL="630252" lvl="1" indent="-171596" eaLnBrk="1" hangingPunct="1">
              <a:buFontTx/>
              <a:buChar char="•"/>
            </a:pPr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528" indent="-2886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659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522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385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249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2112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76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39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1DB33F-A37D-4B34-8422-39C1C6EF8AC2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4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400" dirty="0"/>
          </a:p>
          <a:p>
            <a:pPr eaLnBrk="1" hangingPunct="1"/>
            <a:endParaRPr lang="en-US" altLang="en-US" sz="1400" dirty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528" indent="-2886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659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522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385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249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2112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76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39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87091A-28B0-4035-AA9D-534EB8EB9DF9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56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97200" y="468313"/>
            <a:ext cx="3430588" cy="25717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680" y="3027363"/>
            <a:ext cx="5671214" cy="368935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en-US" sz="1000" dirty="0"/>
              <a:t>SC State USF</a:t>
            </a: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528" indent="-2886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659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522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385" indent="-23093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249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2112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976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39" indent="-230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EBC81A-84BB-47B5-BD62-E9D53EA8E9E1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062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65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43DBB-C7F6-4EB7-991D-0C1E30CD29A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0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0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97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837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1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ORS, through testimony and proposed orders makes recommendations but PSC retains the sole authority to decide matters and adjust</a:t>
            </a:r>
            <a:r>
              <a:rPr lang="en-US" baseline="0" dirty="0"/>
              <a:t>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5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30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863" lvl="1" eaLnBrk="1" hangingPunct="1">
              <a:defRPr/>
            </a:pPr>
            <a:r>
              <a:rPr lang="en-US" u="sng" dirty="0"/>
              <a:t>Purpose during a Disaster in South Carolina:  </a:t>
            </a:r>
          </a:p>
          <a:p>
            <a:pPr marL="981460" lvl="1" indent="-519596" eaLnBrk="1" hangingPunct="1">
              <a:buFontTx/>
              <a:buAutoNum type="arabicParenR"/>
              <a:defRPr/>
            </a:pPr>
            <a:r>
              <a:rPr lang="en-US" dirty="0"/>
              <a:t>Assess the extent of damage of energy systems and provide information to EMD and the Governor.</a:t>
            </a:r>
          </a:p>
          <a:p>
            <a:pPr marL="981460" lvl="1" indent="-519596" eaLnBrk="1" hangingPunct="1">
              <a:buFontTx/>
              <a:buAutoNum type="arabicParenR"/>
              <a:defRPr/>
            </a:pPr>
            <a:r>
              <a:rPr lang="en-US" dirty="0"/>
              <a:t>Coordinate, monitor, and report the restoration of energy systems </a:t>
            </a:r>
          </a:p>
          <a:p>
            <a:pPr marL="981460" lvl="1" indent="-519596" eaLnBrk="1" hangingPunct="1">
              <a:buFontTx/>
              <a:buAutoNum type="arabicParenR"/>
              <a:defRPr/>
            </a:pPr>
            <a:r>
              <a:rPr lang="en-US" dirty="0"/>
              <a:t>Coordinate consumer fuel/refueling operations during emergencies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4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B6943-1F53-4571-A878-AF1C2250281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9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35150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5"/>
          <a:stretch>
            <a:fillRect/>
          </a:stretch>
        </p:blipFill>
        <p:spPr bwMode="auto">
          <a:xfrm>
            <a:off x="849313" y="258763"/>
            <a:ext cx="71516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5"/>
          <a:stretch>
            <a:fillRect/>
          </a:stretch>
        </p:blipFill>
        <p:spPr bwMode="auto">
          <a:xfrm>
            <a:off x="849313" y="258763"/>
            <a:ext cx="71516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4944808" cy="17526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  <a:latin typeface="Segoe UI"/>
                <a:cs typeface="Segoe UI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300163"/>
            <a:ext cx="9144000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100">
                <a:latin typeface="Segoe UI"/>
                <a:cs typeface="Segoe UI"/>
              </a:defRPr>
            </a:lvl1pPr>
            <a:lvl2pPr>
              <a:defRPr sz="1800">
                <a:latin typeface="Segoe UI"/>
                <a:cs typeface="Segoe UI"/>
              </a:defRPr>
            </a:lvl2pPr>
            <a:lvl3pPr>
              <a:defRPr sz="1500">
                <a:latin typeface="Segoe UI"/>
                <a:cs typeface="Segoe UI"/>
              </a:defRPr>
            </a:lvl3pPr>
            <a:lvl4pPr>
              <a:defRPr sz="1350">
                <a:latin typeface="Segoe UI"/>
                <a:cs typeface="Segoe UI"/>
              </a:defRPr>
            </a:lvl4pPr>
            <a:lvl5pPr>
              <a:defRPr sz="1350">
                <a:latin typeface="Segoe UI"/>
                <a:cs typeface="Segoe U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2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0" y="0"/>
            <a:ext cx="2590800" cy="6356350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rmAutofit/>
          </a:bodyPr>
          <a:lstStyle>
            <a:lvl1pPr>
              <a:defRPr sz="2100">
                <a:latin typeface="Segoe UI"/>
                <a:cs typeface="Segoe UI"/>
              </a:defRPr>
            </a:lvl1pPr>
            <a:lvl2pPr>
              <a:defRPr sz="1800">
                <a:latin typeface="Segoe UI"/>
                <a:cs typeface="Segoe UI"/>
              </a:defRPr>
            </a:lvl2pPr>
            <a:lvl3pPr>
              <a:defRPr sz="1500">
                <a:latin typeface="Segoe UI"/>
                <a:cs typeface="Segoe UI"/>
              </a:defRPr>
            </a:lvl3pPr>
            <a:lvl4pPr>
              <a:defRPr sz="1350">
                <a:latin typeface="Segoe UI"/>
                <a:cs typeface="Segoe UI"/>
              </a:defRPr>
            </a:lvl4pPr>
            <a:lvl5pPr>
              <a:defRPr sz="1350">
                <a:latin typeface="Segoe UI"/>
                <a:cs typeface="Segoe U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4"/>
          <a:stretch>
            <a:fillRect/>
          </a:stretch>
        </p:blipFill>
        <p:spPr bwMode="auto">
          <a:xfrm>
            <a:off x="266700" y="2481263"/>
            <a:ext cx="8610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4"/>
          <a:stretch>
            <a:fillRect/>
          </a:stretch>
        </p:blipFill>
        <p:spPr bwMode="auto">
          <a:xfrm>
            <a:off x="266700" y="2481263"/>
            <a:ext cx="8610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1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079875"/>
            <a:ext cx="9144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35150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5"/>
          <a:stretch>
            <a:fillRect/>
          </a:stretch>
        </p:blipFill>
        <p:spPr bwMode="auto">
          <a:xfrm>
            <a:off x="849313" y="258763"/>
            <a:ext cx="71516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5"/>
          <a:stretch>
            <a:fillRect/>
          </a:stretch>
        </p:blipFill>
        <p:spPr bwMode="auto">
          <a:xfrm>
            <a:off x="849313" y="258763"/>
            <a:ext cx="71516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4944808" cy="17526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  <a:latin typeface="Segoe UI"/>
                <a:cs typeface="Segoe UI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300163"/>
            <a:ext cx="9144000" cy="69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404040"/>
                </a:solidFill>
                <a:latin typeface="Segoe UI"/>
                <a:cs typeface="Segoe UI"/>
              </a:defRPr>
            </a:lvl1pPr>
            <a:lvl2pPr>
              <a:defRPr sz="1500">
                <a:solidFill>
                  <a:srgbClr val="404040"/>
                </a:solidFill>
                <a:latin typeface="Segoe UI"/>
                <a:cs typeface="Segoe UI"/>
              </a:defRPr>
            </a:lvl2pPr>
            <a:lvl3pPr>
              <a:defRPr sz="1350">
                <a:solidFill>
                  <a:srgbClr val="404040"/>
                </a:solidFill>
                <a:latin typeface="Segoe UI"/>
                <a:cs typeface="Segoe UI"/>
              </a:defRPr>
            </a:lvl3pPr>
            <a:lvl4pPr>
              <a:defRPr sz="1200">
                <a:solidFill>
                  <a:srgbClr val="404040"/>
                </a:solidFill>
                <a:latin typeface="Segoe UI"/>
                <a:cs typeface="Segoe UI"/>
              </a:defRPr>
            </a:lvl4pPr>
            <a:lvl5pPr>
              <a:defRPr sz="1200">
                <a:solidFill>
                  <a:srgbClr val="404040"/>
                </a:solidFill>
                <a:latin typeface="Segoe UI"/>
                <a:cs typeface="Segoe U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06900"/>
            <a:ext cx="9144000" cy="1362075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45479"/>
            <a:ext cx="7772400" cy="11234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33124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Segoe UI"/>
                <a:cs typeface="Segoe UI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1300163"/>
            <a:ext cx="9144000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latin typeface="Segoe UI"/>
                <a:cs typeface="Segoe UI"/>
              </a:defRPr>
            </a:lvl1pPr>
            <a:lvl2pPr>
              <a:defRPr sz="1500">
                <a:latin typeface="Segoe UI"/>
                <a:cs typeface="Segoe UI"/>
              </a:defRPr>
            </a:lvl2pPr>
            <a:lvl3pPr>
              <a:defRPr sz="1350">
                <a:latin typeface="Segoe UI"/>
                <a:cs typeface="Segoe UI"/>
              </a:defRPr>
            </a:lvl3pPr>
            <a:lvl4pPr>
              <a:defRPr sz="1200">
                <a:latin typeface="Segoe UI"/>
                <a:cs typeface="Segoe UI"/>
              </a:defRPr>
            </a:lvl4pPr>
            <a:lvl5pPr>
              <a:defRPr sz="1200">
                <a:latin typeface="Segoe UI"/>
                <a:cs typeface="Segoe U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1300163"/>
            <a:ext cx="9144000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Segoe UI"/>
                <a:cs typeface="Segoe UI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500">
                <a:latin typeface="Segoe UI"/>
                <a:cs typeface="Segoe UI"/>
              </a:defRPr>
            </a:lvl1pPr>
            <a:lvl2pPr>
              <a:defRPr sz="1350">
                <a:latin typeface="Segoe UI"/>
                <a:cs typeface="Segoe UI"/>
              </a:defRPr>
            </a:lvl2pPr>
            <a:lvl3pPr>
              <a:defRPr sz="1200">
                <a:latin typeface="Segoe UI"/>
                <a:cs typeface="Segoe UI"/>
              </a:defRPr>
            </a:lvl3pPr>
            <a:lvl4pPr>
              <a:defRPr sz="1050">
                <a:latin typeface="Segoe UI"/>
                <a:cs typeface="Segoe UI"/>
              </a:defRPr>
            </a:lvl4pPr>
            <a:lvl5pPr>
              <a:defRPr sz="1050">
                <a:latin typeface="Segoe UI"/>
                <a:cs typeface="Segoe UI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Segoe UI"/>
                <a:cs typeface="Segoe UI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1500">
                <a:latin typeface="Segoe UI"/>
                <a:cs typeface="Segoe UI"/>
              </a:defRPr>
            </a:lvl1pPr>
            <a:lvl2pPr>
              <a:defRPr sz="1350">
                <a:latin typeface="Segoe UI"/>
                <a:cs typeface="Segoe UI"/>
              </a:defRPr>
            </a:lvl2pPr>
            <a:lvl3pPr>
              <a:defRPr sz="1200">
                <a:latin typeface="Segoe UI"/>
                <a:cs typeface="Segoe UI"/>
              </a:defRPr>
            </a:lvl3pPr>
            <a:lvl4pPr>
              <a:defRPr sz="1050">
                <a:latin typeface="Segoe UI"/>
                <a:cs typeface="Segoe UI"/>
              </a:defRPr>
            </a:lvl4pPr>
            <a:lvl5pPr>
              <a:defRPr sz="1050">
                <a:latin typeface="Segoe UI"/>
                <a:cs typeface="Segoe UI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1300163"/>
            <a:ext cx="9144000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300163"/>
            <a:ext cx="9144000" cy="69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404040"/>
                </a:solidFill>
                <a:latin typeface="Segoe UI"/>
                <a:cs typeface="Segoe UI"/>
              </a:defRPr>
            </a:lvl1pPr>
            <a:lvl2pPr>
              <a:defRPr sz="1500">
                <a:solidFill>
                  <a:srgbClr val="404040"/>
                </a:solidFill>
                <a:latin typeface="Segoe UI"/>
                <a:cs typeface="Segoe UI"/>
              </a:defRPr>
            </a:lvl2pPr>
            <a:lvl3pPr>
              <a:defRPr sz="1350">
                <a:solidFill>
                  <a:srgbClr val="404040"/>
                </a:solidFill>
                <a:latin typeface="Segoe UI"/>
                <a:cs typeface="Segoe UI"/>
              </a:defRPr>
            </a:lvl3pPr>
            <a:lvl4pPr>
              <a:defRPr sz="1200">
                <a:solidFill>
                  <a:srgbClr val="404040"/>
                </a:solidFill>
                <a:latin typeface="Segoe UI"/>
                <a:cs typeface="Segoe UI"/>
              </a:defRPr>
            </a:lvl4pPr>
            <a:lvl5pPr>
              <a:defRPr sz="1200">
                <a:solidFill>
                  <a:srgbClr val="404040"/>
                </a:solidFill>
                <a:latin typeface="Segoe UI"/>
                <a:cs typeface="Segoe U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3100"/>
            <a:ext cx="3465513" cy="806450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00057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100">
                <a:latin typeface="Segoe UI"/>
                <a:cs typeface="Segoe UI"/>
              </a:defRPr>
            </a:lvl1pPr>
            <a:lvl2pPr>
              <a:defRPr sz="1800">
                <a:latin typeface="Segoe UI"/>
                <a:cs typeface="Segoe UI"/>
              </a:defRPr>
            </a:lvl2pPr>
            <a:lvl3pPr>
              <a:defRPr sz="1500">
                <a:latin typeface="Segoe UI"/>
                <a:cs typeface="Segoe UI"/>
              </a:defRPr>
            </a:lvl3pPr>
            <a:lvl4pPr>
              <a:defRPr sz="1350">
                <a:latin typeface="Segoe UI"/>
                <a:cs typeface="Segoe UI"/>
              </a:defRPr>
            </a:lvl4pPr>
            <a:lvl5pPr>
              <a:defRPr sz="1350">
                <a:latin typeface="Segoe UI"/>
                <a:cs typeface="Segoe UI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67645"/>
            <a:ext cx="3008313" cy="4458518"/>
          </a:xfrm>
        </p:spPr>
        <p:txBody>
          <a:bodyPr/>
          <a:lstStyle>
            <a:lvl1pPr marL="0" indent="0">
              <a:buNone/>
              <a:defRPr sz="1050">
                <a:latin typeface="Segoe UI"/>
                <a:cs typeface="Segoe UI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9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2675"/>
            <a:ext cx="9144000" cy="566738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3884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456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"/>
                <a:cs typeface="Segoe U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4318"/>
            <a:ext cx="5486400" cy="587883"/>
          </a:xfrm>
        </p:spPr>
        <p:txBody>
          <a:bodyPr/>
          <a:lstStyle>
            <a:lvl1pPr marL="0" indent="0">
              <a:buNone/>
              <a:defRPr sz="1050">
                <a:latin typeface="Segoe UI"/>
                <a:cs typeface="Segoe UI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3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300163"/>
            <a:ext cx="9144000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100">
                <a:latin typeface="Segoe UI"/>
                <a:cs typeface="Segoe UI"/>
              </a:defRPr>
            </a:lvl1pPr>
            <a:lvl2pPr>
              <a:defRPr sz="1800">
                <a:latin typeface="Segoe UI"/>
                <a:cs typeface="Segoe UI"/>
              </a:defRPr>
            </a:lvl2pPr>
            <a:lvl3pPr>
              <a:defRPr sz="1500">
                <a:latin typeface="Segoe UI"/>
                <a:cs typeface="Segoe UI"/>
              </a:defRPr>
            </a:lvl3pPr>
            <a:lvl4pPr>
              <a:defRPr sz="1350">
                <a:latin typeface="Segoe UI"/>
                <a:cs typeface="Segoe UI"/>
              </a:defRPr>
            </a:lvl4pPr>
            <a:lvl5pPr>
              <a:defRPr sz="1350">
                <a:latin typeface="Segoe UI"/>
                <a:cs typeface="Segoe U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0" y="0"/>
            <a:ext cx="2590800" cy="6356350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rmAutofit/>
          </a:bodyPr>
          <a:lstStyle>
            <a:lvl1pPr>
              <a:defRPr sz="2100">
                <a:latin typeface="Segoe UI"/>
                <a:cs typeface="Segoe UI"/>
              </a:defRPr>
            </a:lvl1pPr>
            <a:lvl2pPr>
              <a:defRPr sz="1800">
                <a:latin typeface="Segoe UI"/>
                <a:cs typeface="Segoe UI"/>
              </a:defRPr>
            </a:lvl2pPr>
            <a:lvl3pPr>
              <a:defRPr sz="1500">
                <a:latin typeface="Segoe UI"/>
                <a:cs typeface="Segoe UI"/>
              </a:defRPr>
            </a:lvl3pPr>
            <a:lvl4pPr>
              <a:defRPr sz="1350">
                <a:latin typeface="Segoe UI"/>
                <a:cs typeface="Segoe UI"/>
              </a:defRPr>
            </a:lvl4pPr>
            <a:lvl5pPr>
              <a:defRPr sz="1350">
                <a:latin typeface="Segoe UI"/>
                <a:cs typeface="Segoe U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4"/>
          <a:stretch>
            <a:fillRect/>
          </a:stretch>
        </p:blipFill>
        <p:spPr bwMode="auto">
          <a:xfrm>
            <a:off x="266700" y="2481263"/>
            <a:ext cx="8610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4"/>
          <a:stretch>
            <a:fillRect/>
          </a:stretch>
        </p:blipFill>
        <p:spPr bwMode="auto">
          <a:xfrm>
            <a:off x="266700" y="2481263"/>
            <a:ext cx="8610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079875"/>
            <a:ext cx="9144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90000">
              <a:srgbClr val="173595">
                <a:alpha val="81000"/>
              </a:srgbClr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1862950" y="442274"/>
            <a:ext cx="5200391" cy="5934380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3028950"/>
            <a:ext cx="9144000" cy="28575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104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863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74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06900"/>
            <a:ext cx="9144000" cy="1362075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45479"/>
            <a:ext cx="7772400" cy="11234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33124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Segoe UI"/>
                <a:cs typeface="Segoe UI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5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015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Autofit/>
          </a:bodyPr>
          <a:lstStyle>
            <a:lvl1pPr>
              <a:def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446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6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964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227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573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562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549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Autofit/>
          </a:bodyPr>
          <a:lstStyle>
            <a:lvl1pPr>
              <a:def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22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>
            <a:spLocks noChangeAspect="1"/>
          </p:cNvSpPr>
          <p:nvPr userDrawn="1"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779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rgbClr val="17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8068660" y="5738589"/>
            <a:ext cx="893379" cy="10194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61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1300163"/>
            <a:ext cx="9144000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latin typeface="Segoe UI"/>
                <a:cs typeface="Segoe UI"/>
              </a:defRPr>
            </a:lvl1pPr>
            <a:lvl2pPr>
              <a:defRPr sz="1500">
                <a:latin typeface="Segoe UI"/>
                <a:cs typeface="Segoe UI"/>
              </a:defRPr>
            </a:lvl2pPr>
            <a:lvl3pPr>
              <a:defRPr sz="1350">
                <a:latin typeface="Segoe UI"/>
                <a:cs typeface="Segoe UI"/>
              </a:defRPr>
            </a:lvl3pPr>
            <a:lvl4pPr>
              <a:defRPr sz="1200">
                <a:latin typeface="Segoe UI"/>
                <a:cs typeface="Segoe UI"/>
              </a:defRPr>
            </a:lvl4pPr>
            <a:lvl5pPr>
              <a:defRPr sz="1200">
                <a:latin typeface="Segoe UI"/>
                <a:cs typeface="Segoe U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90000">
              <a:srgbClr val="173595">
                <a:alpha val="81000"/>
              </a:srgbClr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 userDrawn="1"/>
        </p:nvSpPr>
        <p:spPr>
          <a:xfrm>
            <a:off x="1862950" y="442274"/>
            <a:ext cx="5200391" cy="5934380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4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C051-6836-49F2-AEBA-997540B4318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4155-4E53-427B-8BA1-2F9A09827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1300163"/>
            <a:ext cx="9144000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Segoe UI"/>
                <a:cs typeface="Segoe UI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500">
                <a:latin typeface="Segoe UI"/>
                <a:cs typeface="Segoe UI"/>
              </a:defRPr>
            </a:lvl1pPr>
            <a:lvl2pPr>
              <a:defRPr sz="1350">
                <a:latin typeface="Segoe UI"/>
                <a:cs typeface="Segoe UI"/>
              </a:defRPr>
            </a:lvl2pPr>
            <a:lvl3pPr>
              <a:defRPr sz="1200">
                <a:latin typeface="Segoe UI"/>
                <a:cs typeface="Segoe UI"/>
              </a:defRPr>
            </a:lvl3pPr>
            <a:lvl4pPr>
              <a:defRPr sz="1050">
                <a:latin typeface="Segoe UI"/>
                <a:cs typeface="Segoe UI"/>
              </a:defRPr>
            </a:lvl4pPr>
            <a:lvl5pPr>
              <a:defRPr sz="1050">
                <a:latin typeface="Segoe UI"/>
                <a:cs typeface="Segoe UI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latin typeface="Segoe UI"/>
                <a:cs typeface="Segoe UI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1500">
                <a:latin typeface="Segoe UI"/>
                <a:cs typeface="Segoe UI"/>
              </a:defRPr>
            </a:lvl1pPr>
            <a:lvl2pPr>
              <a:defRPr sz="1350">
                <a:latin typeface="Segoe UI"/>
                <a:cs typeface="Segoe UI"/>
              </a:defRPr>
            </a:lvl2pPr>
            <a:lvl3pPr>
              <a:defRPr sz="1200">
                <a:latin typeface="Segoe UI"/>
                <a:cs typeface="Segoe UI"/>
              </a:defRPr>
            </a:lvl3pPr>
            <a:lvl4pPr>
              <a:defRPr sz="1050">
                <a:latin typeface="Segoe UI"/>
                <a:cs typeface="Segoe UI"/>
              </a:defRPr>
            </a:lvl4pPr>
            <a:lvl5pPr>
              <a:defRPr sz="1050">
                <a:latin typeface="Segoe UI"/>
                <a:cs typeface="Segoe UI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1300163"/>
            <a:ext cx="9144000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7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3100"/>
            <a:ext cx="3465513" cy="806450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00057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100">
                <a:latin typeface="Segoe UI"/>
                <a:cs typeface="Segoe UI"/>
              </a:defRPr>
            </a:lvl1pPr>
            <a:lvl2pPr>
              <a:defRPr sz="1800">
                <a:latin typeface="Segoe UI"/>
                <a:cs typeface="Segoe UI"/>
              </a:defRPr>
            </a:lvl2pPr>
            <a:lvl3pPr>
              <a:defRPr sz="1500">
                <a:latin typeface="Segoe UI"/>
                <a:cs typeface="Segoe UI"/>
              </a:defRPr>
            </a:lvl3pPr>
            <a:lvl4pPr>
              <a:defRPr sz="1350">
                <a:latin typeface="Segoe UI"/>
                <a:cs typeface="Segoe UI"/>
              </a:defRPr>
            </a:lvl4pPr>
            <a:lvl5pPr>
              <a:defRPr sz="1350">
                <a:latin typeface="Segoe UI"/>
                <a:cs typeface="Segoe UI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67645"/>
            <a:ext cx="3008313" cy="4458518"/>
          </a:xfrm>
        </p:spPr>
        <p:txBody>
          <a:bodyPr/>
          <a:lstStyle>
            <a:lvl1pPr marL="0" indent="0">
              <a:buNone/>
              <a:defRPr sz="1050">
                <a:latin typeface="Segoe UI"/>
                <a:cs typeface="Segoe UI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2675"/>
            <a:ext cx="9144000" cy="566738"/>
          </a:xfrm>
          <a:prstGeom prst="rect">
            <a:avLst/>
          </a:prstGeom>
          <a:solidFill>
            <a:srgbClr val="243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3884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456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Segoe UI"/>
                <a:cs typeface="Segoe UI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84318"/>
            <a:ext cx="5486400" cy="587883"/>
          </a:xfrm>
        </p:spPr>
        <p:txBody>
          <a:bodyPr/>
          <a:lstStyle>
            <a:lvl1pPr marL="0" indent="0">
              <a:buNone/>
              <a:defRPr sz="1050">
                <a:latin typeface="Segoe UI"/>
                <a:cs typeface="Segoe UI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9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274638" y="274638"/>
            <a:ext cx="8869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58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380163"/>
            <a:ext cx="3395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380163"/>
            <a:ext cx="3395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Image result for twitter icon"/>
          <p:cNvPicPr>
            <a:picLocks noChangeAspect="1" noChangeArrowheads="1"/>
          </p:cNvPicPr>
          <p:nvPr userDrawn="1"/>
        </p:nvPicPr>
        <p:blipFill>
          <a:blip r:embed="rId1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492875"/>
            <a:ext cx="2238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9"/>
          <p:cNvSpPr txBox="1">
            <a:spLocks noChangeArrowheads="1"/>
          </p:cNvSpPr>
          <p:nvPr userDrawn="1"/>
        </p:nvSpPr>
        <p:spPr bwMode="auto">
          <a:xfrm>
            <a:off x="388938" y="6453188"/>
            <a:ext cx="164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@SCEnergyOffice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578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274638" y="274638"/>
            <a:ext cx="8869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58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31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380163"/>
            <a:ext cx="3395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380163"/>
            <a:ext cx="3395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Image result for twitter icon"/>
          <p:cNvPicPr>
            <a:picLocks noChangeAspect="1" noChangeArrowheads="1"/>
          </p:cNvPicPr>
          <p:nvPr userDrawn="1"/>
        </p:nvPicPr>
        <p:blipFill>
          <a:blip r:embed="rId1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492875"/>
            <a:ext cx="2238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9"/>
          <p:cNvSpPr txBox="1">
            <a:spLocks noChangeArrowheads="1"/>
          </p:cNvSpPr>
          <p:nvPr userDrawn="1"/>
        </p:nvSpPr>
        <p:spPr bwMode="auto">
          <a:xfrm>
            <a:off x="388938" y="6453188"/>
            <a:ext cx="164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@SCEnergyOffice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579" r:id="rId7"/>
    <p:sldLayoutId id="2147484725" r:id="rId8"/>
    <p:sldLayoutId id="2147484726" r:id="rId9"/>
    <p:sldLayoutId id="2147484727" r:id="rId10"/>
    <p:sldLayoutId id="2147484728" r:id="rId11"/>
    <p:sldLayoutId id="2147484729" r:id="rId12"/>
    <p:sldLayoutId id="2147484730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3D0B35-83A9-4E23-ACCC-172048C1137F}" type="datetime1">
              <a:rPr lang="en-US" smtClean="0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60CE2D-C394-47F6-BCF3-B3B0BD2B2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6" r:id="rId12"/>
    <p:sldLayoutId id="2147484799" r:id="rId13"/>
    <p:sldLayoutId id="2147484798" r:id="rId14"/>
    <p:sldLayoutId id="2147484800" r:id="rId1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785" y="1122363"/>
            <a:ext cx="9144000" cy="1685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sz="2400" dirty="0">
                <a:solidFill>
                  <a:schemeClr val="tx1"/>
                </a:solidFill>
              </a:rPr>
              <a:t>OFFICE OF REGULATORY STAFF</a:t>
            </a:r>
            <a:endParaRPr kumimoji="0" lang="en-US" sz="24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3785" y="3409532"/>
            <a:ext cx="9144000" cy="2686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000" b="1" kern="1200" baseline="0" dirty="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VC Summer Nuclear Project Review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-70338" y="48806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</a:t>
            </a:r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25,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7942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228600"/>
            <a:ext cx="7162800" cy="609600"/>
          </a:xfrm>
          <a:prstGeom prst="round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  <a:ea typeface="+mj-ea"/>
                <a:cs typeface="Times New Roman" panose="02020603050405020304" pitchFamily="18" charset="0"/>
              </a:rPr>
              <a:t>Safety: Natural Gas Pipelines</a:t>
            </a:r>
          </a:p>
        </p:txBody>
      </p:sp>
      <p:pic>
        <p:nvPicPr>
          <p:cNvPr id="196613" name="Picture 2" descr="C:\Users\arthur.buff\Desktop\SC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1600200"/>
            <a:ext cx="417094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4" name="TextBox 3"/>
          <p:cNvSpPr txBox="1">
            <a:spLocks noChangeArrowheads="1"/>
          </p:cNvSpPr>
          <p:nvPr/>
        </p:nvSpPr>
        <p:spPr bwMode="auto">
          <a:xfrm>
            <a:off x="1137719" y="5118100"/>
            <a:ext cx="2598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40,326 miles</a:t>
            </a:r>
          </a:p>
        </p:txBody>
      </p:sp>
      <p:sp>
        <p:nvSpPr>
          <p:cNvPr id="196615" name="TextBox 4"/>
          <p:cNvSpPr txBox="1">
            <a:spLocks noChangeArrowheads="1"/>
          </p:cNvSpPr>
          <p:nvPr/>
        </p:nvSpPr>
        <p:spPr bwMode="auto">
          <a:xfrm>
            <a:off x="4953000" y="1600200"/>
            <a:ext cx="276255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Distribution – 37,551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Transmission – 2,775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LNG facilities –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LNG tanks - 3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4495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 Report Score: 48</a:t>
            </a:r>
          </a:p>
          <a:p>
            <a:r>
              <a:rPr lang="en-US" dirty="0"/>
              <a:t>Program Evaluation Score: 109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153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9233"/>
            <a:ext cx="8534400" cy="53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962400" cy="4198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Regulation of motor carriers of passengers, household goods, and hazardous waste for disposal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Monitoring carriers’ insurance, rates, charges, and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86200" cy="42019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Household Good Carriers</a:t>
            </a:r>
          </a:p>
          <a:p>
            <a:r>
              <a:rPr lang="en-US" sz="2000" dirty="0"/>
              <a:t>Taxis</a:t>
            </a:r>
          </a:p>
          <a:p>
            <a:r>
              <a:rPr lang="en-US" sz="2000" dirty="0"/>
              <a:t>Charter Buses</a:t>
            </a:r>
          </a:p>
          <a:p>
            <a:r>
              <a:rPr lang="en-US" sz="2000" dirty="0"/>
              <a:t>Limousines</a:t>
            </a:r>
          </a:p>
          <a:p>
            <a:r>
              <a:rPr lang="en-US" sz="2000" dirty="0"/>
              <a:t>Non-emergency Transportation (NET)</a:t>
            </a:r>
          </a:p>
          <a:p>
            <a:r>
              <a:rPr lang="en-US" sz="2000" dirty="0"/>
              <a:t>Transportation Network Companies (TNCs)—Uber/Lyft</a:t>
            </a:r>
          </a:p>
          <a:p>
            <a:endParaRPr lang="en-US" sz="2000" dirty="0"/>
          </a:p>
        </p:txBody>
      </p:sp>
      <p:sp>
        <p:nvSpPr>
          <p:cNvPr id="20070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29A8FF-976D-4B37-B568-C62F96637F56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18" y="3742599"/>
            <a:ext cx="2362655" cy="2362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3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Energy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3714750" cy="3894138"/>
          </a:xfrm>
        </p:spPr>
        <p:txBody>
          <a:bodyPr rtlCol="0">
            <a:normAutofit/>
          </a:bodyPr>
          <a:lstStyle/>
          <a:p>
            <a:r>
              <a:rPr lang="en-US" sz="1600" dirty="0"/>
              <a:t>Radioactive Waste Disposal Program </a:t>
            </a:r>
          </a:p>
          <a:p>
            <a:pPr>
              <a:defRPr/>
            </a:pPr>
            <a:r>
              <a:rPr lang="en-US" sz="1600" dirty="0"/>
              <a:t>William States Lee III Nuclear Generating Station</a:t>
            </a:r>
          </a:p>
          <a:p>
            <a:pPr>
              <a:defRPr/>
            </a:pPr>
            <a:r>
              <a:rPr lang="en-US" sz="1600" dirty="0"/>
              <a:t>VC Summer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86200" cy="38971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Develop and Implement the State Energy Plan</a:t>
            </a:r>
          </a:p>
          <a:p>
            <a:pPr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Provide Technical Assistance</a:t>
            </a:r>
          </a:p>
          <a:p>
            <a:pPr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Provide Outreach/Education to Promote Energy Efficiency and Renewable Energy</a:t>
            </a:r>
          </a:p>
          <a:p>
            <a:pPr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Provide Financial Assistance</a:t>
            </a:r>
          </a:p>
          <a:p>
            <a:pPr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Promote Clean Transportation</a:t>
            </a:r>
          </a:p>
          <a:p>
            <a:pPr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Maintain Energy Data Clearinghouse</a:t>
            </a:r>
          </a:p>
          <a:p>
            <a:endParaRPr lang="en-US" sz="2000" dirty="0"/>
          </a:p>
        </p:txBody>
      </p:sp>
      <p:sp>
        <p:nvSpPr>
          <p:cNvPr id="20070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29A8FF-976D-4B37-B568-C62F96637F56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Energy Plan</a:t>
            </a:r>
          </a:p>
        </p:txBody>
      </p:sp>
      <p:sp>
        <p:nvSpPr>
          <p:cNvPr id="203779" name="TextBox 3"/>
          <p:cNvSpPr txBox="1">
            <a:spLocks noChangeArrowheads="1"/>
          </p:cNvSpPr>
          <p:nvPr/>
        </p:nvSpPr>
        <p:spPr bwMode="auto">
          <a:xfrm>
            <a:off x="1665288" y="2066925"/>
            <a:ext cx="573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Add Phase I II and III development slide</a:t>
            </a:r>
          </a:p>
        </p:txBody>
      </p:sp>
      <p:pic>
        <p:nvPicPr>
          <p:cNvPr id="20378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2" b="10252"/>
          <a:stretch>
            <a:fillRect/>
          </a:stretch>
        </p:blipFill>
        <p:spPr bwMode="auto">
          <a:xfrm>
            <a:off x="0" y="1533525"/>
            <a:ext cx="91440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0013"/>
            <a:ext cx="8875713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TextBox 6"/>
          <p:cNvSpPr txBox="1">
            <a:spLocks noChangeArrowheads="1"/>
          </p:cNvSpPr>
          <p:nvPr/>
        </p:nvSpPr>
        <p:spPr bwMode="auto">
          <a:xfrm>
            <a:off x="412750" y="401638"/>
            <a:ext cx="2541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43E9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Assistance</a:t>
            </a:r>
            <a:endParaRPr lang="en-US" altLang="en-US" sz="32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2362200" cy="481011"/>
          </a:xfrm>
        </p:spPr>
        <p:txBody>
          <a:bodyPr/>
          <a:lstStyle/>
          <a:p>
            <a:pPr algn="ctr" eaLnBrk="1" hangingPunct="1"/>
            <a:r>
              <a:rPr lang="en-US" altLang="en-US" sz="1800" dirty="0"/>
              <a:t>Dual Party Relay Fund</a:t>
            </a:r>
          </a:p>
        </p:txBody>
      </p:sp>
      <p:sp>
        <p:nvSpPr>
          <p:cNvPr id="210946" name="Rectangle 3"/>
          <p:cNvSpPr>
            <a:spLocks noGrp="1" noChangeArrowheads="1"/>
          </p:cNvSpPr>
          <p:nvPr>
            <p:ph idx="1"/>
          </p:nvPr>
        </p:nvSpPr>
        <p:spPr>
          <a:xfrm>
            <a:off x="387474" y="522436"/>
            <a:ext cx="8458200" cy="568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ea typeface="+mj-ea"/>
                <a:cs typeface="+mj-cs"/>
              </a:rPr>
              <a:t>Telecommunications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3600" b="1" dirty="0"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6012380"/>
              </p:ext>
            </p:extLst>
          </p:nvPr>
        </p:nvGraphicFramePr>
        <p:xfrm>
          <a:off x="457200" y="1828800"/>
          <a:ext cx="4191000" cy="388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962400" y="1401575"/>
            <a:ext cx="4243297" cy="3322826"/>
            <a:chOff x="127000" y="1994841"/>
            <a:chExt cx="4243297" cy="4036783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" y="1994841"/>
              <a:ext cx="30619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127000" y="4844534"/>
              <a:ext cx="2743200" cy="18466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rgbClr val="0C2113">
                      <a:alpha val="80000"/>
                    </a:srgbClr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Don’t just amplify your conversation.</a:t>
              </a:r>
            </a:p>
          </p:txBody>
        </p:sp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254000" y="5803900"/>
              <a:ext cx="4116297" cy="2277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rgbClr val="0C2113">
                      <a:alpha val="80000"/>
                    </a:srgbClr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phones and alerting devices to enhance hearing and speech.</a:t>
              </a:r>
            </a:p>
          </p:txBody>
        </p:sp>
        <p:pic>
          <p:nvPicPr>
            <p:cNvPr id="11" name="Picture 6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" y="5029200"/>
              <a:ext cx="24892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886200" cy="4122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Audits books and records of regulated utilities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Examines all rate impacting filings and provides testimony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Examines costs for low level radioactive waste disposal facility in Barnwell, SC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886200" cy="41346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Audits compliance with regulatory fees (Dual Party, USF)</a:t>
            </a:r>
          </a:p>
          <a:p>
            <a:r>
              <a:rPr lang="en-US" sz="2000" dirty="0"/>
              <a:t>Conducts financial compliance reviews of grantees in support of Energy Office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0992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90630F-CCAD-4A6A-BE2C-0779B6FDED08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04800"/>
            <a:ext cx="7886700" cy="535531"/>
          </a:xfr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altLang="en-US" sz="3200" dirty="0">
                <a:solidFill>
                  <a:schemeClr val="tx1"/>
                </a:solidFill>
                <a:ea typeface="+mn-ea"/>
                <a:cs typeface="+mn-cs"/>
              </a:rPr>
              <a:t>Utility Rates and Services 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460218" y="1447800"/>
            <a:ext cx="2590800" cy="4038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1400" b="1" dirty="0">
                <a:latin typeface="+mn-lt"/>
              </a:rPr>
              <a:t>Electric:</a:t>
            </a:r>
          </a:p>
          <a:p>
            <a:pPr marL="398463" lvl="1" indent="-227013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400" b="1" dirty="0">
                <a:latin typeface="+mn-lt"/>
              </a:rPr>
              <a:t>Investor-owned electric utilities in S.C.</a:t>
            </a:r>
          </a:p>
          <a:p>
            <a:pPr marL="398463" lvl="1" indent="-227013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400" dirty="0">
                <a:latin typeface="+mn-lt"/>
              </a:rPr>
              <a:t>Act 236/Leasing</a:t>
            </a:r>
          </a:p>
          <a:p>
            <a:pPr marL="398463" lvl="1" indent="-227013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400" dirty="0">
                <a:latin typeface="+mn-lt"/>
              </a:rPr>
              <a:t>DSM/EE</a:t>
            </a:r>
          </a:p>
          <a:p>
            <a:pPr marL="398463" lvl="1" indent="-227013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400" dirty="0">
                <a:latin typeface="+mn-lt"/>
              </a:rPr>
              <a:t>Utility facility siting of transmission and generation facilities by any entity in S.C. – excluding  Santee Cooper</a:t>
            </a:r>
          </a:p>
          <a:p>
            <a:pPr marL="398463" lvl="1" indent="-227013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400" dirty="0">
                <a:latin typeface="+mn-lt"/>
              </a:rPr>
              <a:t>No authority over the activities of Santee Cooper</a:t>
            </a:r>
          </a:p>
          <a:p>
            <a:pPr marL="398463" lvl="1" indent="-227013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400" dirty="0">
                <a:latin typeface="+mn-lt"/>
              </a:rPr>
              <a:t>Territorial disputes</a:t>
            </a:r>
          </a:p>
          <a:p>
            <a:pPr lvl="1" eaLnBrk="1" hangingPunct="1">
              <a:defRPr/>
            </a:pPr>
            <a:endParaRPr lang="en-US" altLang="en-US" sz="1400" dirty="0">
              <a:latin typeface="+mn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E3CA20-C90B-47C0-B6B3-4ABB04B2AC73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52800" y="1447800"/>
            <a:ext cx="2514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98463" lvl="1" indent="-227013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400" dirty="0"/>
              <a:t>Gas:</a:t>
            </a:r>
          </a:p>
          <a:p>
            <a:pPr lvl="1"/>
            <a:r>
              <a:rPr lang="en-US" altLang="en-US" sz="1400" b="1" dirty="0"/>
              <a:t>Investor-owned natural gas utilities in S.C.</a:t>
            </a:r>
          </a:p>
          <a:p>
            <a:pPr lvl="1"/>
            <a:r>
              <a:rPr lang="en-US" altLang="en-US" sz="1400" dirty="0"/>
              <a:t>With the exception of natural gas pipeline safety, no authority for non-jurisdictional utilities including municipal systems, natural gas authorities, and liquid propane systems</a:t>
            </a:r>
          </a:p>
          <a:p>
            <a:endParaRPr lang="en-US" alt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19800" y="1447800"/>
            <a:ext cx="2495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398463" lvl="1" indent="-227013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altLang="en-US" sz="1400" dirty="0"/>
              <a:t>Water/Wastewater:</a:t>
            </a:r>
          </a:p>
          <a:p>
            <a:pPr lvl="1"/>
            <a:r>
              <a:rPr lang="en-US" altLang="en-US" sz="1400" b="1" dirty="0"/>
              <a:t>Privately owned water and wastewater utilities in S.C.</a:t>
            </a:r>
          </a:p>
          <a:p>
            <a:pPr lvl="1"/>
            <a:r>
              <a:rPr lang="en-US" altLang="en-US" sz="1400" dirty="0"/>
              <a:t>No regulatory authority over publicly owned providers of water and wastewater services  -- counties, water and sewer districts, municipalities</a:t>
            </a:r>
          </a:p>
          <a:p>
            <a:pPr lvl="1"/>
            <a:r>
              <a:rPr lang="en-US" altLang="en-US" sz="1400" dirty="0"/>
              <a:t>No regulatory authority over self-serving systems   – i.e. member-owned cooperatives</a:t>
            </a:r>
          </a:p>
          <a:p>
            <a:endParaRPr lang="en-US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192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spc="6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sz="2400" noProof="0" dirty="0">
                <a:solidFill>
                  <a:schemeClr val="tx1"/>
                </a:solidFill>
              </a:rPr>
              <a:t>PUBLIC INTEREST</a:t>
            </a:r>
            <a:endParaRPr kumimoji="0" lang="en-US" sz="24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90600" y="3017044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4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Using and Consuming Public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43300" y="4038600"/>
            <a:ext cx="2057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Financial Integrity of Public Utilities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72200" y="3017044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Economic Development of SC… Jobs</a:t>
            </a:r>
          </a:p>
        </p:txBody>
      </p:sp>
    </p:spTree>
    <p:extLst>
      <p:ext uri="{BB962C8B-B14F-4D97-AF65-F5344CB8AC3E}">
        <p14:creationId xmlns:p14="http://schemas.microsoft.com/office/powerpoint/2010/main" val="24862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582713" y="6021729"/>
            <a:ext cx="2133600" cy="273844"/>
          </a:xfrm>
          <a:prstGeom prst="rect">
            <a:avLst/>
          </a:prstGeom>
        </p:spPr>
        <p:txBody>
          <a:bodyPr/>
          <a:lstStyle/>
          <a:p>
            <a:fld id="{196B72E0-890C-4B3D-BA35-AE01539B2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61816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Consumer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218652"/>
            <a:ext cx="4602176" cy="4572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918" y="1218652"/>
            <a:ext cx="4670882" cy="45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3048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552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Utility Regulation in South Carolina</a:t>
            </a:r>
            <a:br>
              <a:rPr lang="en-US" altLang="en-US" sz="3600" dirty="0"/>
            </a:br>
            <a:r>
              <a:rPr lang="en-US" altLang="en-US" sz="3600" dirty="0"/>
              <a:t> prior to Passage of Act 175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383278732"/>
              </p:ext>
            </p:extLst>
          </p:nvPr>
        </p:nvGraphicFramePr>
        <p:xfrm>
          <a:off x="1508312" y="2057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3924300" y="3556000"/>
            <a:ext cx="1143000" cy="1066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PSC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107641" y="3677024"/>
            <a:ext cx="1238250" cy="4362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Investigate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056094" y="4640730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Inspect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22912" y="5116511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Examine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85247" y="4597400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Audit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781300" y="3590365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Educate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556312" y="2744273"/>
            <a:ext cx="1219200" cy="2458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Adjudicate</a:t>
            </a:r>
          </a:p>
        </p:txBody>
      </p:sp>
    </p:spTree>
    <p:extLst>
      <p:ext uri="{BB962C8B-B14F-4D97-AF65-F5344CB8AC3E}">
        <p14:creationId xmlns:p14="http://schemas.microsoft.com/office/powerpoint/2010/main" val="39111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Utility Regulation in South Carolina</a:t>
            </a:r>
            <a:br>
              <a:rPr lang="en-US" altLang="en-US" sz="3600" dirty="0"/>
            </a:br>
            <a:r>
              <a:rPr lang="en-US" altLang="en-US" sz="3600" dirty="0"/>
              <a:t> after Passage of Act 175</a:t>
            </a: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1447800" y="2057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572000" y="2743200"/>
            <a:ext cx="1219200" cy="3227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Adjudicate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53000" y="4577976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Inspect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38600" y="5111376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Examine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94212" y="4577976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Audit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819400" y="3587376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Educate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069541" y="3637428"/>
            <a:ext cx="1246094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Investigate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505200" y="2743200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Litigate</a:t>
            </a:r>
          </a:p>
        </p:txBody>
      </p:sp>
    </p:spTree>
    <p:extLst>
      <p:ext uri="{BB962C8B-B14F-4D97-AF65-F5344CB8AC3E}">
        <p14:creationId xmlns:p14="http://schemas.microsoft.com/office/powerpoint/2010/main" val="40182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category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Utility Regulation in South Carolina</a:t>
            </a:r>
            <a:br>
              <a:rPr lang="en-US" altLang="en-US" sz="3600" dirty="0"/>
            </a:br>
            <a:r>
              <a:rPr lang="en-US" altLang="en-US" sz="3600" dirty="0"/>
              <a:t> after Passage of Act 175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93765519"/>
              </p:ext>
            </p:extLst>
          </p:nvPr>
        </p:nvGraphicFramePr>
        <p:xfrm>
          <a:off x="-228600" y="2209800"/>
          <a:ext cx="55626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85862904"/>
              </p:ext>
            </p:extLst>
          </p:nvPr>
        </p:nvGraphicFramePr>
        <p:xfrm>
          <a:off x="4191000" y="2253129"/>
          <a:ext cx="5638800" cy="374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Oval 1"/>
          <p:cNvSpPr/>
          <p:nvPr/>
        </p:nvSpPr>
        <p:spPr>
          <a:xfrm>
            <a:off x="1981200" y="3657600"/>
            <a:ext cx="1143000" cy="1066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ORS</a:t>
            </a:r>
          </a:p>
        </p:txBody>
      </p:sp>
      <p:sp>
        <p:nvSpPr>
          <p:cNvPr id="6" name="Oval 5"/>
          <p:cNvSpPr/>
          <p:nvPr/>
        </p:nvSpPr>
        <p:spPr>
          <a:xfrm>
            <a:off x="6438900" y="3592605"/>
            <a:ext cx="1143000" cy="1066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PSC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477000" y="4952999"/>
            <a:ext cx="1219200" cy="2979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Adjudicate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52282" y="2876270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Litigate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90800" y="2900341"/>
            <a:ext cx="1255060" cy="308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Investigate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00400" y="3899647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Inspect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667000" y="4949588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Examine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524000" y="4949588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Audit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95350" y="3886200"/>
            <a:ext cx="1066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Educate</a:t>
            </a:r>
          </a:p>
        </p:txBody>
      </p:sp>
    </p:spTree>
    <p:extLst>
      <p:ext uri="{BB962C8B-B14F-4D97-AF65-F5344CB8AC3E}">
        <p14:creationId xmlns:p14="http://schemas.microsoft.com/office/powerpoint/2010/main" val="31048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1">
        <p:bldAsOne/>
      </p:bldGraphic>
      <p:bldGraphic spid="4" grpId="0">
        <p:bldAsOne/>
      </p:bldGraphic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ORS Duties in Commission Cases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981200"/>
            <a:ext cx="7886700" cy="3708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/>
              <a:t>Party to all types of cases with 1 exception </a:t>
            </a:r>
          </a:p>
          <a:p>
            <a:r>
              <a:rPr lang="en-US" dirty="0"/>
              <a:t>Same Ex Parte Prohibitions as others</a:t>
            </a:r>
          </a:p>
          <a:p>
            <a:r>
              <a:rPr lang="en-US" dirty="0"/>
              <a:t>Same rights and restrictions as any party to cross examination</a:t>
            </a:r>
          </a:p>
          <a:p>
            <a:r>
              <a:rPr lang="en-US" dirty="0"/>
              <a:t>Makes recommendations thru testimony, reports and proposed orders</a:t>
            </a:r>
          </a:p>
          <a:p>
            <a:r>
              <a:rPr lang="en-US" dirty="0"/>
              <a:t>Appeals</a:t>
            </a:r>
          </a:p>
        </p:txBody>
      </p:sp>
    </p:spTree>
    <p:extLst>
      <p:ext uri="{BB962C8B-B14F-4D97-AF65-F5344CB8AC3E}">
        <p14:creationId xmlns:p14="http://schemas.microsoft.com/office/powerpoint/2010/main" val="30210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Organization Chart</a:t>
            </a:r>
          </a:p>
        </p:txBody>
      </p:sp>
    </p:spTree>
    <p:extLst>
      <p:ext uri="{BB962C8B-B14F-4D97-AF65-F5344CB8AC3E}">
        <p14:creationId xmlns:p14="http://schemas.microsoft.com/office/powerpoint/2010/main" val="20905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456781"/>
            <a:ext cx="3452812" cy="661193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October 2015 Flooding and Hurricane Matthew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9251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1320" y="1626511"/>
            <a:ext cx="3079097" cy="3703994"/>
          </a:xfrm>
        </p:spPr>
      </p:pic>
      <p:sp>
        <p:nvSpPr>
          <p:cNvPr id="192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F537B-45D4-42D7-A7E7-F23D9F5E3E73}" type="slidenum"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925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472406"/>
            <a:ext cx="3276600" cy="189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8" y="4267200"/>
            <a:ext cx="3919170" cy="19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70942" y="5316170"/>
            <a:ext cx="3452812" cy="661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37348"/>
            <a:ext cx="8458200" cy="1110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Safety, Transportation, Emergency Response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86700" cy="701674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Fuel Plan</a:t>
            </a:r>
          </a:p>
        </p:txBody>
      </p:sp>
      <p:sp>
        <p:nvSpPr>
          <p:cNvPr id="19353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86700" cy="4503738"/>
          </a:xfrm>
        </p:spPr>
        <p:txBody>
          <a:bodyPr/>
          <a:lstStyle/>
          <a:p>
            <a:r>
              <a:rPr lang="en-US" altLang="en-US" dirty="0"/>
              <a:t>Build relationships with petroleum pipeline operators and distributors, and fuel stop owners</a:t>
            </a:r>
          </a:p>
          <a:p>
            <a:pPr eaLnBrk="1" hangingPunct="1"/>
            <a:r>
              <a:rPr lang="en-US" altLang="en-US" dirty="0"/>
              <a:t>Identify evacuation and re-entry routes</a:t>
            </a:r>
          </a:p>
          <a:p>
            <a:pPr eaLnBrk="1" hangingPunct="1"/>
            <a:r>
              <a:rPr lang="en-US" altLang="en-US" dirty="0"/>
              <a:t>Maintain supply at fuel stops along the routes</a:t>
            </a:r>
          </a:p>
        </p:txBody>
      </p:sp>
      <p:pic>
        <p:nvPicPr>
          <p:cNvPr id="193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32766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RS Energy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S Energy Office" id="{1FBEF91F-28B5-4BE2-8A1D-C11839D2C219}" vid="{0B8C4316-0C84-4860-B08C-81B86445DA66}"/>
    </a:ext>
  </a:extLst>
</a:theme>
</file>

<file path=ppt/theme/theme2.xml><?xml version="1.0" encoding="utf-8"?>
<a:theme xmlns:a="http://schemas.openxmlformats.org/drawingml/2006/main" name="2_ORS Energy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S Energy Office" id="{1FBEF91F-28B5-4BE2-8A1D-C11839D2C219}" vid="{0B8C4316-0C84-4860-B08C-81B86445DA66}"/>
    </a:ext>
  </a:extLst>
</a:theme>
</file>

<file path=ppt/theme/theme3.xml><?xml version="1.0" encoding="utf-8"?>
<a:theme xmlns:a="http://schemas.openxmlformats.org/drawingml/2006/main" name="1_ORS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14300" prst="artDeco"/>
        </a:sp3d>
      </a:spPr>
      <a:bodyPr rtlCol="0" anchor="ctr"/>
      <a:lstStyle>
        <a:defPPr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S Theme" id="{B85ADC3C-AF4D-452D-A894-ACB001023459}" vid="{8DEB6EF8-278C-432D-A2FF-8B344EC4FB5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11958</TotalTime>
  <Words>852</Words>
  <Application>Microsoft Office PowerPoint</Application>
  <PresentationFormat>On-screen Show (4:3)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Helvetica</vt:lpstr>
      <vt:lpstr>Palatino Linotype</vt:lpstr>
      <vt:lpstr>Segoe UI</vt:lpstr>
      <vt:lpstr>Times New Roman</vt:lpstr>
      <vt:lpstr>1_ORS Energy Office</vt:lpstr>
      <vt:lpstr>2_ORS Energy Office</vt:lpstr>
      <vt:lpstr>1_ORS Theme</vt:lpstr>
      <vt:lpstr>PowerPoint Presentation</vt:lpstr>
      <vt:lpstr>PowerPoint Presentation</vt:lpstr>
      <vt:lpstr>Utility Regulation in South Carolina  prior to Passage of Act 175</vt:lpstr>
      <vt:lpstr>Utility Regulation in South Carolina  after Passage of Act 175</vt:lpstr>
      <vt:lpstr>Utility Regulation in South Carolina  after Passage of Act 175</vt:lpstr>
      <vt:lpstr>ORS Duties in Commission Cases</vt:lpstr>
      <vt:lpstr>Organization Chart</vt:lpstr>
      <vt:lpstr>PowerPoint Presentation</vt:lpstr>
      <vt:lpstr>Fuel Plan</vt:lpstr>
      <vt:lpstr>PowerPoint Presentation</vt:lpstr>
      <vt:lpstr>PowerPoint Presentation</vt:lpstr>
      <vt:lpstr>PowerPoint Presentation</vt:lpstr>
      <vt:lpstr>Transportation</vt:lpstr>
      <vt:lpstr>Energy Policy</vt:lpstr>
      <vt:lpstr>Energy Plan</vt:lpstr>
      <vt:lpstr>PowerPoint Presentation</vt:lpstr>
      <vt:lpstr>Dual Party Relay Fund</vt:lpstr>
      <vt:lpstr>Audit</vt:lpstr>
      <vt:lpstr>Utility Rates and Services </vt:lpstr>
      <vt:lpstr>Consumer Services</vt:lpstr>
      <vt:lpstr>PowerPoint Presentation</vt:lpstr>
    </vt:vector>
  </TitlesOfParts>
  <Company>regstaff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MEASURES</dc:title>
  <dc:creator>dhammond</dc:creator>
  <cp:lastModifiedBy>Kate Wink</cp:lastModifiedBy>
  <cp:revision>129</cp:revision>
  <cp:lastPrinted>2017-10-24T21:24:41Z</cp:lastPrinted>
  <dcterms:created xsi:type="dcterms:W3CDTF">2005-02-18T14:19:30Z</dcterms:created>
  <dcterms:modified xsi:type="dcterms:W3CDTF">2017-10-24T21:52:29Z</dcterms:modified>
</cp:coreProperties>
</file>